
<file path=[Content_Types].xml><?xml version="1.0" encoding="utf-8"?>
<Types xmlns="http://schemas.openxmlformats.org/package/2006/content-types">
  <Default Extension="mp3" ContentType="audio/unknown"/>
  <Default Extension="png" ContentType="image/png"/>
  <Default Extension="jpeg" ContentType="image/jpeg"/>
  <Default Extension="emf" ContentType="image/x-emf"/>
  <Default Extension="rels" ContentType="application/vnd.openxmlformats-package.relationships+xml"/>
  <Default Extension="xml" ContentType="application/xml"/>
  <Default Extension="wav" ContentType="audio/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1"/>
  </p:notesMasterIdLst>
  <p:sldIdLst>
    <p:sldId id="256" r:id="rId2"/>
    <p:sldId id="257" r:id="rId3"/>
    <p:sldId id="258" r:id="rId4"/>
    <p:sldId id="259" r:id="rId5"/>
    <p:sldId id="260" r:id="rId6"/>
    <p:sldId id="261" r:id="rId7"/>
    <p:sldId id="262" r:id="rId8"/>
    <p:sldId id="263" r:id="rId9"/>
    <p:sldId id="264" r:id="rId10"/>
    <p:sldId id="271" r:id="rId11"/>
    <p:sldId id="265" r:id="rId12"/>
    <p:sldId id="266" r:id="rId13"/>
    <p:sldId id="267" r:id="rId14"/>
    <p:sldId id="269" r:id="rId15"/>
    <p:sldId id="272" r:id="rId16"/>
    <p:sldId id="273" r:id="rId17"/>
    <p:sldId id="276" r:id="rId18"/>
    <p:sldId id="277" r:id="rId19"/>
    <p:sldId id="278" r:id="rId20"/>
    <p:sldId id="290" r:id="rId21"/>
    <p:sldId id="291" r:id="rId22"/>
    <p:sldId id="280" r:id="rId23"/>
    <p:sldId id="294" r:id="rId24"/>
    <p:sldId id="293" r:id="rId25"/>
    <p:sldId id="279" r:id="rId26"/>
    <p:sldId id="295" r:id="rId27"/>
    <p:sldId id="284" r:id="rId28"/>
    <p:sldId id="285" r:id="rId29"/>
    <p:sldId id="281" r:id="rId30"/>
    <p:sldId id="296" r:id="rId31"/>
    <p:sldId id="286" r:id="rId32"/>
    <p:sldId id="287" r:id="rId33"/>
    <p:sldId id="282" r:id="rId34"/>
    <p:sldId id="314" r:id="rId35"/>
    <p:sldId id="297" r:id="rId36"/>
    <p:sldId id="298" r:id="rId37"/>
    <p:sldId id="299" r:id="rId38"/>
    <p:sldId id="315" r:id="rId39"/>
    <p:sldId id="288" r:id="rId40"/>
    <p:sldId id="289" r:id="rId41"/>
    <p:sldId id="283" r:id="rId42"/>
    <p:sldId id="300" r:id="rId43"/>
    <p:sldId id="301" r:id="rId44"/>
    <p:sldId id="302" r:id="rId45"/>
    <p:sldId id="303" r:id="rId46"/>
    <p:sldId id="304" r:id="rId47"/>
    <p:sldId id="316" r:id="rId48"/>
    <p:sldId id="305" r:id="rId49"/>
    <p:sldId id="307" r:id="rId50"/>
    <p:sldId id="308" r:id="rId51"/>
    <p:sldId id="309" r:id="rId52"/>
    <p:sldId id="310" r:id="rId53"/>
    <p:sldId id="311" r:id="rId54"/>
    <p:sldId id="312" r:id="rId55"/>
    <p:sldId id="317" r:id="rId56"/>
    <p:sldId id="318" r:id="rId57"/>
    <p:sldId id="319" r:id="rId58"/>
    <p:sldId id="320" r:id="rId59"/>
    <p:sldId id="321" r:id="rId60"/>
    <p:sldId id="322" r:id="rId61"/>
    <p:sldId id="323" r:id="rId62"/>
    <p:sldId id="325" r:id="rId63"/>
    <p:sldId id="327" r:id="rId64"/>
    <p:sldId id="324" r:id="rId65"/>
    <p:sldId id="326" r:id="rId66"/>
    <p:sldId id="328" r:id="rId67"/>
    <p:sldId id="329" r:id="rId68"/>
    <p:sldId id="330" r:id="rId69"/>
    <p:sldId id="331" r:id="rId70"/>
    <p:sldId id="332" r:id="rId71"/>
    <p:sldId id="333" r:id="rId72"/>
    <p:sldId id="336" r:id="rId73"/>
    <p:sldId id="334" r:id="rId74"/>
    <p:sldId id="335" r:id="rId75"/>
    <p:sldId id="337" r:id="rId76"/>
    <p:sldId id="338" r:id="rId77"/>
    <p:sldId id="339" r:id="rId78"/>
    <p:sldId id="347" r:id="rId79"/>
    <p:sldId id="340" r:id="rId80"/>
    <p:sldId id="341" r:id="rId81"/>
    <p:sldId id="342" r:id="rId82"/>
    <p:sldId id="344" r:id="rId83"/>
    <p:sldId id="345" r:id="rId84"/>
    <p:sldId id="348" r:id="rId85"/>
    <p:sldId id="346" r:id="rId86"/>
    <p:sldId id="349" r:id="rId87"/>
    <p:sldId id="350" r:id="rId88"/>
    <p:sldId id="351" r:id="rId89"/>
    <p:sldId id="352" r:id="rId90"/>
  </p:sldIdLst>
  <p:sldSz cx="9144000" cy="5715000" type="screen16x1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7" d="100"/>
          <a:sy n="67" d="100"/>
        </p:scale>
        <p:origin x="-102" y="-378"/>
      </p:cViewPr>
      <p:guideLst>
        <p:guide orient="horz" pos="180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B9DF8DD-6523-480E-9114-53BE86E564CB}" type="doc">
      <dgm:prSet loTypeId="urn:microsoft.com/office/officeart/2005/8/layout/equation1" loCatId="process" qsTypeId="urn:microsoft.com/office/officeart/2005/8/quickstyle/3d2" qsCatId="3D" csTypeId="urn:microsoft.com/office/officeart/2005/8/colors/colorful5" csCatId="colorful" phldr="1"/>
      <dgm:spPr/>
    </dgm:pt>
    <dgm:pt modelId="{6A6F39E8-F8B4-4BC4-9349-99253AA5732C}">
      <dgm:prSet phldrT="[Text]"/>
      <dgm:spPr/>
      <dgm:t>
        <a:bodyPr/>
        <a:lstStyle/>
        <a:p>
          <a:r>
            <a:rPr lang="en-GB" dirty="0" smtClean="0"/>
            <a:t>Forelimb &amp; Pectoral Girdle</a:t>
          </a:r>
          <a:endParaRPr lang="en-GB" dirty="0"/>
        </a:p>
      </dgm:t>
    </dgm:pt>
    <dgm:pt modelId="{9B80F663-C918-45CE-BC33-052701F3B220}" type="parTrans" cxnId="{52EBB651-7558-4C50-B4A8-B34E787E0527}">
      <dgm:prSet/>
      <dgm:spPr/>
      <dgm:t>
        <a:bodyPr/>
        <a:lstStyle/>
        <a:p>
          <a:endParaRPr lang="en-GB"/>
        </a:p>
      </dgm:t>
    </dgm:pt>
    <dgm:pt modelId="{B3D0354A-A976-46B0-B71F-DBCA38A416BB}" type="sibTrans" cxnId="{52EBB651-7558-4C50-B4A8-B34E787E0527}">
      <dgm:prSet/>
      <dgm:spPr/>
      <dgm:t>
        <a:bodyPr/>
        <a:lstStyle/>
        <a:p>
          <a:endParaRPr lang="en-GB"/>
        </a:p>
      </dgm:t>
    </dgm:pt>
    <dgm:pt modelId="{97EFAC96-3A0E-47A1-A69F-FB4F60984957}">
      <dgm:prSet phldrT="[Text]"/>
      <dgm:spPr/>
      <dgm:t>
        <a:bodyPr/>
        <a:lstStyle/>
        <a:p>
          <a:r>
            <a:rPr lang="en-GB" dirty="0" smtClean="0"/>
            <a:t>Hind limb &amp; Pelvic girdle</a:t>
          </a:r>
          <a:endParaRPr lang="en-GB" dirty="0"/>
        </a:p>
      </dgm:t>
    </dgm:pt>
    <dgm:pt modelId="{6030551F-7CC3-45A5-A4AD-EDC04330F449}" type="parTrans" cxnId="{2ABC63C0-3AD4-4812-A5C5-7EFEBABF0318}">
      <dgm:prSet/>
      <dgm:spPr/>
      <dgm:t>
        <a:bodyPr/>
        <a:lstStyle/>
        <a:p>
          <a:endParaRPr lang="en-GB"/>
        </a:p>
      </dgm:t>
    </dgm:pt>
    <dgm:pt modelId="{43334F71-3B19-4685-B782-2EBAE872F509}" type="sibTrans" cxnId="{2ABC63C0-3AD4-4812-A5C5-7EFEBABF0318}">
      <dgm:prSet/>
      <dgm:spPr/>
      <dgm:t>
        <a:bodyPr/>
        <a:lstStyle/>
        <a:p>
          <a:endParaRPr lang="en-GB"/>
        </a:p>
      </dgm:t>
    </dgm:pt>
    <dgm:pt modelId="{5DABCCAF-99C4-45EF-BFE0-E9C0079835F6}">
      <dgm:prSet phldrT="[Text]"/>
      <dgm:spPr/>
      <dgm:t>
        <a:bodyPr/>
        <a:lstStyle/>
        <a:p>
          <a:r>
            <a:rPr lang="en-GB" dirty="0" smtClean="0"/>
            <a:t>Appendicular Skeleton</a:t>
          </a:r>
          <a:endParaRPr lang="en-GB" dirty="0"/>
        </a:p>
      </dgm:t>
    </dgm:pt>
    <dgm:pt modelId="{949625B6-24C5-4C82-8528-FA8441F7AFDA}" type="parTrans" cxnId="{D02FABC0-C5EC-445C-8231-2FCE71A8B31A}">
      <dgm:prSet/>
      <dgm:spPr/>
      <dgm:t>
        <a:bodyPr/>
        <a:lstStyle/>
        <a:p>
          <a:endParaRPr lang="en-GB"/>
        </a:p>
      </dgm:t>
    </dgm:pt>
    <dgm:pt modelId="{1D2759BE-8696-41A7-886B-442A7407EA66}" type="sibTrans" cxnId="{D02FABC0-C5EC-445C-8231-2FCE71A8B31A}">
      <dgm:prSet/>
      <dgm:spPr/>
      <dgm:t>
        <a:bodyPr/>
        <a:lstStyle/>
        <a:p>
          <a:endParaRPr lang="en-GB"/>
        </a:p>
      </dgm:t>
    </dgm:pt>
    <dgm:pt modelId="{D44DAC96-5CA9-45BA-9B0A-8EFD34D5DC59}" type="pres">
      <dgm:prSet presAssocID="{5B9DF8DD-6523-480E-9114-53BE86E564CB}" presName="linearFlow" presStyleCnt="0">
        <dgm:presLayoutVars>
          <dgm:dir/>
          <dgm:resizeHandles val="exact"/>
        </dgm:presLayoutVars>
      </dgm:prSet>
      <dgm:spPr/>
    </dgm:pt>
    <dgm:pt modelId="{A5A28CD6-D3D1-4BDC-B891-5E67597AAE8A}" type="pres">
      <dgm:prSet presAssocID="{6A6F39E8-F8B4-4BC4-9349-99253AA5732C}" presName="node" presStyleLbl="node1" presStyleIdx="0" presStyleCnt="3">
        <dgm:presLayoutVars>
          <dgm:bulletEnabled val="1"/>
        </dgm:presLayoutVars>
      </dgm:prSet>
      <dgm:spPr/>
      <dgm:t>
        <a:bodyPr/>
        <a:lstStyle/>
        <a:p>
          <a:endParaRPr lang="en-GB"/>
        </a:p>
      </dgm:t>
    </dgm:pt>
    <dgm:pt modelId="{96B8D4C9-B654-4053-99D5-B62BF192C5C2}" type="pres">
      <dgm:prSet presAssocID="{B3D0354A-A976-46B0-B71F-DBCA38A416BB}" presName="spacerL" presStyleCnt="0"/>
      <dgm:spPr/>
    </dgm:pt>
    <dgm:pt modelId="{3D14ABBA-B8B8-4BBC-8A3F-7212F8BE7AB3}" type="pres">
      <dgm:prSet presAssocID="{B3D0354A-A976-46B0-B71F-DBCA38A416BB}" presName="sibTrans" presStyleLbl="sibTrans2D1" presStyleIdx="0" presStyleCnt="2"/>
      <dgm:spPr/>
      <dgm:t>
        <a:bodyPr/>
        <a:lstStyle/>
        <a:p>
          <a:endParaRPr lang="en-GB"/>
        </a:p>
      </dgm:t>
    </dgm:pt>
    <dgm:pt modelId="{9A1FF60B-C979-423A-B82D-FA25D3CA0287}" type="pres">
      <dgm:prSet presAssocID="{B3D0354A-A976-46B0-B71F-DBCA38A416BB}" presName="spacerR" presStyleCnt="0"/>
      <dgm:spPr/>
    </dgm:pt>
    <dgm:pt modelId="{F641A05A-7503-4009-873D-53DFA4A28C36}" type="pres">
      <dgm:prSet presAssocID="{97EFAC96-3A0E-47A1-A69F-FB4F60984957}" presName="node" presStyleLbl="node1" presStyleIdx="1" presStyleCnt="3">
        <dgm:presLayoutVars>
          <dgm:bulletEnabled val="1"/>
        </dgm:presLayoutVars>
      </dgm:prSet>
      <dgm:spPr/>
      <dgm:t>
        <a:bodyPr/>
        <a:lstStyle/>
        <a:p>
          <a:endParaRPr lang="en-GB"/>
        </a:p>
      </dgm:t>
    </dgm:pt>
    <dgm:pt modelId="{377A7D08-5E90-4709-97BC-D2461AA201B8}" type="pres">
      <dgm:prSet presAssocID="{43334F71-3B19-4685-B782-2EBAE872F509}" presName="spacerL" presStyleCnt="0"/>
      <dgm:spPr/>
    </dgm:pt>
    <dgm:pt modelId="{F5179004-2810-41C2-98DF-4FB9C93E6057}" type="pres">
      <dgm:prSet presAssocID="{43334F71-3B19-4685-B782-2EBAE872F509}" presName="sibTrans" presStyleLbl="sibTrans2D1" presStyleIdx="1" presStyleCnt="2"/>
      <dgm:spPr/>
      <dgm:t>
        <a:bodyPr/>
        <a:lstStyle/>
        <a:p>
          <a:endParaRPr lang="en-GB"/>
        </a:p>
      </dgm:t>
    </dgm:pt>
    <dgm:pt modelId="{9CA1C379-8AE2-405D-9F05-409FF3E3AA8A}" type="pres">
      <dgm:prSet presAssocID="{43334F71-3B19-4685-B782-2EBAE872F509}" presName="spacerR" presStyleCnt="0"/>
      <dgm:spPr/>
    </dgm:pt>
    <dgm:pt modelId="{4EC378A3-C441-41DD-9628-F601AFD26BE6}" type="pres">
      <dgm:prSet presAssocID="{5DABCCAF-99C4-45EF-BFE0-E9C0079835F6}" presName="node" presStyleLbl="node1" presStyleIdx="2" presStyleCnt="3">
        <dgm:presLayoutVars>
          <dgm:bulletEnabled val="1"/>
        </dgm:presLayoutVars>
      </dgm:prSet>
      <dgm:spPr/>
      <dgm:t>
        <a:bodyPr/>
        <a:lstStyle/>
        <a:p>
          <a:endParaRPr lang="en-GB"/>
        </a:p>
      </dgm:t>
    </dgm:pt>
  </dgm:ptLst>
  <dgm:cxnLst>
    <dgm:cxn modelId="{D02FABC0-C5EC-445C-8231-2FCE71A8B31A}" srcId="{5B9DF8DD-6523-480E-9114-53BE86E564CB}" destId="{5DABCCAF-99C4-45EF-BFE0-E9C0079835F6}" srcOrd="2" destOrd="0" parTransId="{949625B6-24C5-4C82-8528-FA8441F7AFDA}" sibTransId="{1D2759BE-8696-41A7-886B-442A7407EA66}"/>
    <dgm:cxn modelId="{76C7CBF2-D0B9-4DBF-A738-C47132057E91}" type="presOf" srcId="{43334F71-3B19-4685-B782-2EBAE872F509}" destId="{F5179004-2810-41C2-98DF-4FB9C93E6057}" srcOrd="0" destOrd="0" presId="urn:microsoft.com/office/officeart/2005/8/layout/equation1"/>
    <dgm:cxn modelId="{2FD930ED-0ECA-4CD8-BADB-ACD175B6F8E2}" type="presOf" srcId="{97EFAC96-3A0E-47A1-A69F-FB4F60984957}" destId="{F641A05A-7503-4009-873D-53DFA4A28C36}" srcOrd="0" destOrd="0" presId="urn:microsoft.com/office/officeart/2005/8/layout/equation1"/>
    <dgm:cxn modelId="{52EBB651-7558-4C50-B4A8-B34E787E0527}" srcId="{5B9DF8DD-6523-480E-9114-53BE86E564CB}" destId="{6A6F39E8-F8B4-4BC4-9349-99253AA5732C}" srcOrd="0" destOrd="0" parTransId="{9B80F663-C918-45CE-BC33-052701F3B220}" sibTransId="{B3D0354A-A976-46B0-B71F-DBCA38A416BB}"/>
    <dgm:cxn modelId="{6DC6CE97-4221-4122-B43D-FC3782A96FAB}" type="presOf" srcId="{5DABCCAF-99C4-45EF-BFE0-E9C0079835F6}" destId="{4EC378A3-C441-41DD-9628-F601AFD26BE6}" srcOrd="0" destOrd="0" presId="urn:microsoft.com/office/officeart/2005/8/layout/equation1"/>
    <dgm:cxn modelId="{2CE5ACD9-D68A-432F-BB6A-DDE8D85BDDA4}" type="presOf" srcId="{5B9DF8DD-6523-480E-9114-53BE86E564CB}" destId="{D44DAC96-5CA9-45BA-9B0A-8EFD34D5DC59}" srcOrd="0" destOrd="0" presId="urn:microsoft.com/office/officeart/2005/8/layout/equation1"/>
    <dgm:cxn modelId="{2ABC63C0-3AD4-4812-A5C5-7EFEBABF0318}" srcId="{5B9DF8DD-6523-480E-9114-53BE86E564CB}" destId="{97EFAC96-3A0E-47A1-A69F-FB4F60984957}" srcOrd="1" destOrd="0" parTransId="{6030551F-7CC3-45A5-A4AD-EDC04330F449}" sibTransId="{43334F71-3B19-4685-B782-2EBAE872F509}"/>
    <dgm:cxn modelId="{0910C960-F17C-4BA7-9BB8-6C82F718E141}" type="presOf" srcId="{B3D0354A-A976-46B0-B71F-DBCA38A416BB}" destId="{3D14ABBA-B8B8-4BBC-8A3F-7212F8BE7AB3}" srcOrd="0" destOrd="0" presId="urn:microsoft.com/office/officeart/2005/8/layout/equation1"/>
    <dgm:cxn modelId="{246EBF39-5976-414B-A488-707441007029}" type="presOf" srcId="{6A6F39E8-F8B4-4BC4-9349-99253AA5732C}" destId="{A5A28CD6-D3D1-4BDC-B891-5E67597AAE8A}" srcOrd="0" destOrd="0" presId="urn:microsoft.com/office/officeart/2005/8/layout/equation1"/>
    <dgm:cxn modelId="{11501C45-2154-48F3-9DEA-495092B3C822}" type="presParOf" srcId="{D44DAC96-5CA9-45BA-9B0A-8EFD34D5DC59}" destId="{A5A28CD6-D3D1-4BDC-B891-5E67597AAE8A}" srcOrd="0" destOrd="0" presId="urn:microsoft.com/office/officeart/2005/8/layout/equation1"/>
    <dgm:cxn modelId="{F3FDFE26-BCF6-4F9F-92A1-7D66EF6E8EF1}" type="presParOf" srcId="{D44DAC96-5CA9-45BA-9B0A-8EFD34D5DC59}" destId="{96B8D4C9-B654-4053-99D5-B62BF192C5C2}" srcOrd="1" destOrd="0" presId="urn:microsoft.com/office/officeart/2005/8/layout/equation1"/>
    <dgm:cxn modelId="{FFB86DB2-440A-4555-97EC-C6AB4095C599}" type="presParOf" srcId="{D44DAC96-5CA9-45BA-9B0A-8EFD34D5DC59}" destId="{3D14ABBA-B8B8-4BBC-8A3F-7212F8BE7AB3}" srcOrd="2" destOrd="0" presId="urn:microsoft.com/office/officeart/2005/8/layout/equation1"/>
    <dgm:cxn modelId="{2D914C21-0343-498D-AE64-EDF2B960ACF0}" type="presParOf" srcId="{D44DAC96-5CA9-45BA-9B0A-8EFD34D5DC59}" destId="{9A1FF60B-C979-423A-B82D-FA25D3CA0287}" srcOrd="3" destOrd="0" presId="urn:microsoft.com/office/officeart/2005/8/layout/equation1"/>
    <dgm:cxn modelId="{61647F8A-B22E-4477-9F63-8E80A6C71F58}" type="presParOf" srcId="{D44DAC96-5CA9-45BA-9B0A-8EFD34D5DC59}" destId="{F641A05A-7503-4009-873D-53DFA4A28C36}" srcOrd="4" destOrd="0" presId="urn:microsoft.com/office/officeart/2005/8/layout/equation1"/>
    <dgm:cxn modelId="{DE09DE29-2C4B-4EDB-B930-B1F278205E2D}" type="presParOf" srcId="{D44DAC96-5CA9-45BA-9B0A-8EFD34D5DC59}" destId="{377A7D08-5E90-4709-97BC-D2461AA201B8}" srcOrd="5" destOrd="0" presId="urn:microsoft.com/office/officeart/2005/8/layout/equation1"/>
    <dgm:cxn modelId="{FB9D5144-5630-4B9B-8C9D-296FF727E05D}" type="presParOf" srcId="{D44DAC96-5CA9-45BA-9B0A-8EFD34D5DC59}" destId="{F5179004-2810-41C2-98DF-4FB9C93E6057}" srcOrd="6" destOrd="0" presId="urn:microsoft.com/office/officeart/2005/8/layout/equation1"/>
    <dgm:cxn modelId="{602FD537-124B-4D12-BF2F-BBACEB54FA77}" type="presParOf" srcId="{D44DAC96-5CA9-45BA-9B0A-8EFD34D5DC59}" destId="{9CA1C379-8AE2-405D-9F05-409FF3E3AA8A}" srcOrd="7" destOrd="0" presId="urn:microsoft.com/office/officeart/2005/8/layout/equation1"/>
    <dgm:cxn modelId="{0B21517B-E800-4E83-B459-83D304A86EBB}" type="presParOf" srcId="{D44DAC96-5CA9-45BA-9B0A-8EFD34D5DC59}" destId="{4EC378A3-C441-41DD-9628-F601AFD26BE6}" srcOrd="8" destOrd="0" presId="urn:microsoft.com/office/officeart/2005/8/layout/equati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B70F8E2-D70B-43B7-9384-CDD6493792A2}" type="doc">
      <dgm:prSet loTypeId="urn:microsoft.com/office/officeart/2005/8/layout/equation2" loCatId="process" qsTypeId="urn:microsoft.com/office/officeart/2005/8/quickstyle/3d1" qsCatId="3D" csTypeId="urn:microsoft.com/office/officeart/2005/8/colors/colorful4" csCatId="colorful" phldr="1"/>
      <dgm:spPr/>
    </dgm:pt>
    <dgm:pt modelId="{78440D2E-22C2-4F40-A8A0-D19E04756BA1}">
      <dgm:prSet phldrT="[Text]"/>
      <dgm:spPr/>
      <dgm:t>
        <a:bodyPr/>
        <a:lstStyle/>
        <a:p>
          <a:r>
            <a:rPr lang="en-GB" dirty="0" smtClean="0"/>
            <a:t>Scapula (Shoulder blade)</a:t>
          </a:r>
          <a:endParaRPr lang="en-GB" dirty="0"/>
        </a:p>
      </dgm:t>
    </dgm:pt>
    <dgm:pt modelId="{15DE5FE0-EB34-4DB8-9F9F-AF082B41B198}" type="parTrans" cxnId="{BB728051-CEE5-4FD2-B070-35003BC5254F}">
      <dgm:prSet/>
      <dgm:spPr/>
      <dgm:t>
        <a:bodyPr/>
        <a:lstStyle/>
        <a:p>
          <a:endParaRPr lang="en-GB"/>
        </a:p>
      </dgm:t>
    </dgm:pt>
    <dgm:pt modelId="{0ECA074D-F259-40D1-977E-B646C42E2655}" type="sibTrans" cxnId="{BB728051-CEE5-4FD2-B070-35003BC5254F}">
      <dgm:prSet/>
      <dgm:spPr/>
      <dgm:t>
        <a:bodyPr/>
        <a:lstStyle/>
        <a:p>
          <a:endParaRPr lang="en-GB"/>
        </a:p>
      </dgm:t>
    </dgm:pt>
    <dgm:pt modelId="{01E6E24D-5EC9-4093-A00E-0C76D36AA3D7}">
      <dgm:prSet phldrT="[Text]"/>
      <dgm:spPr/>
      <dgm:t>
        <a:bodyPr/>
        <a:lstStyle/>
        <a:p>
          <a:r>
            <a:rPr lang="en-GB" dirty="0" smtClean="0"/>
            <a:t>Clavicle (collar bone)</a:t>
          </a:r>
          <a:endParaRPr lang="en-GB" dirty="0"/>
        </a:p>
      </dgm:t>
    </dgm:pt>
    <dgm:pt modelId="{2DA8E882-2846-4DD2-A0A4-5FCB5D4A1830}" type="parTrans" cxnId="{CC995C95-58E5-4340-9BB1-9AB2FDE002D1}">
      <dgm:prSet/>
      <dgm:spPr/>
      <dgm:t>
        <a:bodyPr/>
        <a:lstStyle/>
        <a:p>
          <a:endParaRPr lang="en-GB"/>
        </a:p>
      </dgm:t>
    </dgm:pt>
    <dgm:pt modelId="{7CC195F0-38DF-47BC-9036-807ED7FA05E8}" type="sibTrans" cxnId="{CC995C95-58E5-4340-9BB1-9AB2FDE002D1}">
      <dgm:prSet/>
      <dgm:spPr/>
      <dgm:t>
        <a:bodyPr/>
        <a:lstStyle/>
        <a:p>
          <a:endParaRPr lang="en-GB"/>
        </a:p>
      </dgm:t>
    </dgm:pt>
    <dgm:pt modelId="{4C5A97AC-A356-4AD6-8232-F27B174F28D0}">
      <dgm:prSet phldrT="[Text]"/>
      <dgm:spPr/>
      <dgm:t>
        <a:bodyPr/>
        <a:lstStyle/>
        <a:p>
          <a:r>
            <a:rPr lang="en-GB" dirty="0" smtClean="0"/>
            <a:t>Pectoral Girdle</a:t>
          </a:r>
          <a:endParaRPr lang="en-GB" dirty="0"/>
        </a:p>
      </dgm:t>
    </dgm:pt>
    <dgm:pt modelId="{F1829DF1-D134-4B3E-B22F-34C03509D0E8}" type="parTrans" cxnId="{193475F2-2317-41A2-A7FF-6F979DDD7134}">
      <dgm:prSet/>
      <dgm:spPr/>
      <dgm:t>
        <a:bodyPr/>
        <a:lstStyle/>
        <a:p>
          <a:endParaRPr lang="en-GB"/>
        </a:p>
      </dgm:t>
    </dgm:pt>
    <dgm:pt modelId="{98CD685B-70B5-49C1-85B2-3109D2A29660}" type="sibTrans" cxnId="{193475F2-2317-41A2-A7FF-6F979DDD7134}">
      <dgm:prSet/>
      <dgm:spPr/>
      <dgm:t>
        <a:bodyPr/>
        <a:lstStyle/>
        <a:p>
          <a:endParaRPr lang="en-GB"/>
        </a:p>
      </dgm:t>
    </dgm:pt>
    <dgm:pt modelId="{E4DDEC6C-402A-4257-86F1-567FA90150F6}" type="pres">
      <dgm:prSet presAssocID="{FB70F8E2-D70B-43B7-9384-CDD6493792A2}" presName="Name0" presStyleCnt="0">
        <dgm:presLayoutVars>
          <dgm:dir/>
          <dgm:resizeHandles val="exact"/>
        </dgm:presLayoutVars>
      </dgm:prSet>
      <dgm:spPr/>
    </dgm:pt>
    <dgm:pt modelId="{75765FCB-F1DC-489B-9B0D-312C8345F419}" type="pres">
      <dgm:prSet presAssocID="{FB70F8E2-D70B-43B7-9384-CDD6493792A2}" presName="vNodes" presStyleCnt="0"/>
      <dgm:spPr/>
    </dgm:pt>
    <dgm:pt modelId="{62E8F637-C1F6-40D0-B7A7-DD977E78DB22}" type="pres">
      <dgm:prSet presAssocID="{78440D2E-22C2-4F40-A8A0-D19E04756BA1}" presName="node" presStyleLbl="node1" presStyleIdx="0" presStyleCnt="3">
        <dgm:presLayoutVars>
          <dgm:bulletEnabled val="1"/>
        </dgm:presLayoutVars>
      </dgm:prSet>
      <dgm:spPr/>
      <dgm:t>
        <a:bodyPr/>
        <a:lstStyle/>
        <a:p>
          <a:endParaRPr lang="en-GB"/>
        </a:p>
      </dgm:t>
    </dgm:pt>
    <dgm:pt modelId="{68CAE622-D0FC-482D-8FC3-C558B3B1AF7C}" type="pres">
      <dgm:prSet presAssocID="{0ECA074D-F259-40D1-977E-B646C42E2655}" presName="spacerT" presStyleCnt="0"/>
      <dgm:spPr/>
    </dgm:pt>
    <dgm:pt modelId="{29E25409-BD04-4D8D-88CB-D0A9B0C1EF00}" type="pres">
      <dgm:prSet presAssocID="{0ECA074D-F259-40D1-977E-B646C42E2655}" presName="sibTrans" presStyleLbl="sibTrans2D1" presStyleIdx="0" presStyleCnt="2"/>
      <dgm:spPr/>
      <dgm:t>
        <a:bodyPr/>
        <a:lstStyle/>
        <a:p>
          <a:endParaRPr lang="en-GB"/>
        </a:p>
      </dgm:t>
    </dgm:pt>
    <dgm:pt modelId="{625E78CD-5002-4CDA-89C1-2EC49638A521}" type="pres">
      <dgm:prSet presAssocID="{0ECA074D-F259-40D1-977E-B646C42E2655}" presName="spacerB" presStyleCnt="0"/>
      <dgm:spPr/>
    </dgm:pt>
    <dgm:pt modelId="{5300D4D8-44CB-45D8-B922-93EDADA96598}" type="pres">
      <dgm:prSet presAssocID="{01E6E24D-5EC9-4093-A00E-0C76D36AA3D7}" presName="node" presStyleLbl="node1" presStyleIdx="1" presStyleCnt="3">
        <dgm:presLayoutVars>
          <dgm:bulletEnabled val="1"/>
        </dgm:presLayoutVars>
      </dgm:prSet>
      <dgm:spPr/>
      <dgm:t>
        <a:bodyPr/>
        <a:lstStyle/>
        <a:p>
          <a:endParaRPr lang="en-GB"/>
        </a:p>
      </dgm:t>
    </dgm:pt>
    <dgm:pt modelId="{53947423-1166-4578-9F43-A493A6C49F33}" type="pres">
      <dgm:prSet presAssocID="{FB70F8E2-D70B-43B7-9384-CDD6493792A2}" presName="sibTransLast" presStyleLbl="sibTrans2D1" presStyleIdx="1" presStyleCnt="2"/>
      <dgm:spPr/>
      <dgm:t>
        <a:bodyPr/>
        <a:lstStyle/>
        <a:p>
          <a:endParaRPr lang="en-GB"/>
        </a:p>
      </dgm:t>
    </dgm:pt>
    <dgm:pt modelId="{583F0DDC-905B-4E93-854C-E5B4C92CC834}" type="pres">
      <dgm:prSet presAssocID="{FB70F8E2-D70B-43B7-9384-CDD6493792A2}" presName="connectorText" presStyleLbl="sibTrans2D1" presStyleIdx="1" presStyleCnt="2"/>
      <dgm:spPr/>
      <dgm:t>
        <a:bodyPr/>
        <a:lstStyle/>
        <a:p>
          <a:endParaRPr lang="en-GB"/>
        </a:p>
      </dgm:t>
    </dgm:pt>
    <dgm:pt modelId="{1FD26B3E-26B5-4F39-8B9E-BC497B38BB59}" type="pres">
      <dgm:prSet presAssocID="{FB70F8E2-D70B-43B7-9384-CDD6493792A2}" presName="lastNode" presStyleLbl="node1" presStyleIdx="2" presStyleCnt="3">
        <dgm:presLayoutVars>
          <dgm:bulletEnabled val="1"/>
        </dgm:presLayoutVars>
      </dgm:prSet>
      <dgm:spPr/>
      <dgm:t>
        <a:bodyPr/>
        <a:lstStyle/>
        <a:p>
          <a:endParaRPr lang="en-GB"/>
        </a:p>
      </dgm:t>
    </dgm:pt>
  </dgm:ptLst>
  <dgm:cxnLst>
    <dgm:cxn modelId="{F4D0A228-2375-4171-815E-107BF5AE71E7}" type="presOf" srcId="{0ECA074D-F259-40D1-977E-B646C42E2655}" destId="{29E25409-BD04-4D8D-88CB-D0A9B0C1EF00}" srcOrd="0" destOrd="0" presId="urn:microsoft.com/office/officeart/2005/8/layout/equation2"/>
    <dgm:cxn modelId="{B66AB498-0FEE-4DC1-B313-33A7053022CD}" type="presOf" srcId="{78440D2E-22C2-4F40-A8A0-D19E04756BA1}" destId="{62E8F637-C1F6-40D0-B7A7-DD977E78DB22}" srcOrd="0" destOrd="0" presId="urn:microsoft.com/office/officeart/2005/8/layout/equation2"/>
    <dgm:cxn modelId="{BB258ACE-7779-4B09-9492-F9F00B971C7F}" type="presOf" srcId="{4C5A97AC-A356-4AD6-8232-F27B174F28D0}" destId="{1FD26B3E-26B5-4F39-8B9E-BC497B38BB59}" srcOrd="0" destOrd="0" presId="urn:microsoft.com/office/officeart/2005/8/layout/equation2"/>
    <dgm:cxn modelId="{2E884FE5-CDD8-4A33-B68F-FFFFA10D8764}" type="presOf" srcId="{7CC195F0-38DF-47BC-9036-807ED7FA05E8}" destId="{53947423-1166-4578-9F43-A493A6C49F33}" srcOrd="0" destOrd="0" presId="urn:microsoft.com/office/officeart/2005/8/layout/equation2"/>
    <dgm:cxn modelId="{193475F2-2317-41A2-A7FF-6F979DDD7134}" srcId="{FB70F8E2-D70B-43B7-9384-CDD6493792A2}" destId="{4C5A97AC-A356-4AD6-8232-F27B174F28D0}" srcOrd="2" destOrd="0" parTransId="{F1829DF1-D134-4B3E-B22F-34C03509D0E8}" sibTransId="{98CD685B-70B5-49C1-85B2-3109D2A29660}"/>
    <dgm:cxn modelId="{E9C73BD1-CDBA-492B-A30A-AD2D828774E5}" type="presOf" srcId="{7CC195F0-38DF-47BC-9036-807ED7FA05E8}" destId="{583F0DDC-905B-4E93-854C-E5B4C92CC834}" srcOrd="1" destOrd="0" presId="urn:microsoft.com/office/officeart/2005/8/layout/equation2"/>
    <dgm:cxn modelId="{5D8915C9-C840-42E2-BBFB-A88C982A00FF}" type="presOf" srcId="{01E6E24D-5EC9-4093-A00E-0C76D36AA3D7}" destId="{5300D4D8-44CB-45D8-B922-93EDADA96598}" srcOrd="0" destOrd="0" presId="urn:microsoft.com/office/officeart/2005/8/layout/equation2"/>
    <dgm:cxn modelId="{CC995C95-58E5-4340-9BB1-9AB2FDE002D1}" srcId="{FB70F8E2-D70B-43B7-9384-CDD6493792A2}" destId="{01E6E24D-5EC9-4093-A00E-0C76D36AA3D7}" srcOrd="1" destOrd="0" parTransId="{2DA8E882-2846-4DD2-A0A4-5FCB5D4A1830}" sibTransId="{7CC195F0-38DF-47BC-9036-807ED7FA05E8}"/>
    <dgm:cxn modelId="{DCF3F22A-5860-4C9A-903C-D2CCA8C7E6F5}" type="presOf" srcId="{FB70F8E2-D70B-43B7-9384-CDD6493792A2}" destId="{E4DDEC6C-402A-4257-86F1-567FA90150F6}" srcOrd="0" destOrd="0" presId="urn:microsoft.com/office/officeart/2005/8/layout/equation2"/>
    <dgm:cxn modelId="{BB728051-CEE5-4FD2-B070-35003BC5254F}" srcId="{FB70F8E2-D70B-43B7-9384-CDD6493792A2}" destId="{78440D2E-22C2-4F40-A8A0-D19E04756BA1}" srcOrd="0" destOrd="0" parTransId="{15DE5FE0-EB34-4DB8-9F9F-AF082B41B198}" sibTransId="{0ECA074D-F259-40D1-977E-B646C42E2655}"/>
    <dgm:cxn modelId="{1247C38D-8A41-4421-BF33-2EA4E52963E2}" type="presParOf" srcId="{E4DDEC6C-402A-4257-86F1-567FA90150F6}" destId="{75765FCB-F1DC-489B-9B0D-312C8345F419}" srcOrd="0" destOrd="0" presId="urn:microsoft.com/office/officeart/2005/8/layout/equation2"/>
    <dgm:cxn modelId="{DD034F35-02B3-4E6D-A64C-E52BAA40452F}" type="presParOf" srcId="{75765FCB-F1DC-489B-9B0D-312C8345F419}" destId="{62E8F637-C1F6-40D0-B7A7-DD977E78DB22}" srcOrd="0" destOrd="0" presId="urn:microsoft.com/office/officeart/2005/8/layout/equation2"/>
    <dgm:cxn modelId="{ED169FE2-CA2F-4E42-8A08-C0CE0A77C58B}" type="presParOf" srcId="{75765FCB-F1DC-489B-9B0D-312C8345F419}" destId="{68CAE622-D0FC-482D-8FC3-C558B3B1AF7C}" srcOrd="1" destOrd="0" presId="urn:microsoft.com/office/officeart/2005/8/layout/equation2"/>
    <dgm:cxn modelId="{6B75C97A-AD48-4E53-B760-EC21D42CEBE1}" type="presParOf" srcId="{75765FCB-F1DC-489B-9B0D-312C8345F419}" destId="{29E25409-BD04-4D8D-88CB-D0A9B0C1EF00}" srcOrd="2" destOrd="0" presId="urn:microsoft.com/office/officeart/2005/8/layout/equation2"/>
    <dgm:cxn modelId="{2D53E3D6-C88C-433E-8BD9-B11254E7B3A3}" type="presParOf" srcId="{75765FCB-F1DC-489B-9B0D-312C8345F419}" destId="{625E78CD-5002-4CDA-89C1-2EC49638A521}" srcOrd="3" destOrd="0" presId="urn:microsoft.com/office/officeart/2005/8/layout/equation2"/>
    <dgm:cxn modelId="{671F08D2-EB05-4EA9-9EC0-4AB6D881600E}" type="presParOf" srcId="{75765FCB-F1DC-489B-9B0D-312C8345F419}" destId="{5300D4D8-44CB-45D8-B922-93EDADA96598}" srcOrd="4" destOrd="0" presId="urn:microsoft.com/office/officeart/2005/8/layout/equation2"/>
    <dgm:cxn modelId="{BBF219FF-D434-4DC1-B8F3-F82E8115517D}" type="presParOf" srcId="{E4DDEC6C-402A-4257-86F1-567FA90150F6}" destId="{53947423-1166-4578-9F43-A493A6C49F33}" srcOrd="1" destOrd="0" presId="urn:microsoft.com/office/officeart/2005/8/layout/equation2"/>
    <dgm:cxn modelId="{437E6EC7-0930-48ED-816F-DC49A4D06619}" type="presParOf" srcId="{53947423-1166-4578-9F43-A493A6C49F33}" destId="{583F0DDC-905B-4E93-854C-E5B4C92CC834}" srcOrd="0" destOrd="0" presId="urn:microsoft.com/office/officeart/2005/8/layout/equation2"/>
    <dgm:cxn modelId="{13A86049-8DB2-4DDA-B78A-0D0BC8AC27E9}" type="presParOf" srcId="{E4DDEC6C-402A-4257-86F1-567FA90150F6}" destId="{1FD26B3E-26B5-4F39-8B9E-BC497B38BB59}" srcOrd="2" destOrd="0" presId="urn:microsoft.com/office/officeart/2005/8/layout/equati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015EC15-8792-416C-88A4-01A4D9DA2EBE}" type="doc">
      <dgm:prSet loTypeId="urn:microsoft.com/office/officeart/2005/8/layout/equation1" loCatId="process" qsTypeId="urn:microsoft.com/office/officeart/2005/8/quickstyle/simple1" qsCatId="simple" csTypeId="urn:microsoft.com/office/officeart/2005/8/colors/colorful4" csCatId="colorful" phldr="1"/>
      <dgm:spPr/>
    </dgm:pt>
    <dgm:pt modelId="{6C8A27EF-AA69-417E-A8FE-CD13E9F5FFEB}">
      <dgm:prSet phldrT="[Text]"/>
      <dgm:spPr/>
      <dgm:t>
        <a:bodyPr/>
        <a:lstStyle/>
        <a:p>
          <a:r>
            <a:rPr lang="en-GB" dirty="0" smtClean="0"/>
            <a:t>humerus</a:t>
          </a:r>
          <a:endParaRPr lang="en-GB" dirty="0"/>
        </a:p>
      </dgm:t>
    </dgm:pt>
    <dgm:pt modelId="{7CC4660A-85B4-4DBC-9D92-93A31A924E51}" type="parTrans" cxnId="{F4197F7B-B094-4398-86ED-C3CCC765CFAD}">
      <dgm:prSet/>
      <dgm:spPr/>
    </dgm:pt>
    <dgm:pt modelId="{E25E1FF8-0FA7-4D8B-AD5F-ACCEC7EA35AE}" type="sibTrans" cxnId="{F4197F7B-B094-4398-86ED-C3CCC765CFAD}">
      <dgm:prSet/>
      <dgm:spPr/>
      <dgm:t>
        <a:bodyPr/>
        <a:lstStyle/>
        <a:p>
          <a:endParaRPr lang="en-GB"/>
        </a:p>
      </dgm:t>
    </dgm:pt>
    <dgm:pt modelId="{061DD444-F88C-479A-B56F-2B3E00312872}">
      <dgm:prSet phldrT="[Text]"/>
      <dgm:spPr/>
      <dgm:t>
        <a:bodyPr/>
        <a:lstStyle/>
        <a:p>
          <a:r>
            <a:rPr lang="en-GB" dirty="0" smtClean="0"/>
            <a:t>Radius </a:t>
          </a:r>
        </a:p>
        <a:p>
          <a:r>
            <a:rPr lang="en-GB" dirty="0" smtClean="0"/>
            <a:t>&amp;</a:t>
          </a:r>
        </a:p>
        <a:p>
          <a:r>
            <a:rPr lang="en-GB" dirty="0" smtClean="0"/>
            <a:t> ulna</a:t>
          </a:r>
          <a:endParaRPr lang="en-GB" dirty="0"/>
        </a:p>
      </dgm:t>
    </dgm:pt>
    <dgm:pt modelId="{29E3FA57-9A51-479D-A475-FEA4BFBBEA08}" type="parTrans" cxnId="{0539AA39-75BF-486D-B813-AA7C5FB8FC7F}">
      <dgm:prSet/>
      <dgm:spPr/>
    </dgm:pt>
    <dgm:pt modelId="{372EDB8B-BC47-40B7-9655-51C889C058B9}" type="sibTrans" cxnId="{0539AA39-75BF-486D-B813-AA7C5FB8FC7F}">
      <dgm:prSet/>
      <dgm:spPr/>
      <dgm:t>
        <a:bodyPr/>
        <a:lstStyle/>
        <a:p>
          <a:endParaRPr lang="en-GB"/>
        </a:p>
      </dgm:t>
    </dgm:pt>
    <dgm:pt modelId="{7FB77E0F-DCE0-4CEA-A6C6-463885EB9A6F}">
      <dgm:prSet phldrT="[Text]"/>
      <dgm:spPr/>
      <dgm:t>
        <a:bodyPr/>
        <a:lstStyle/>
        <a:p>
          <a:r>
            <a:rPr lang="en-GB" dirty="0" smtClean="0"/>
            <a:t>forelimb</a:t>
          </a:r>
          <a:endParaRPr lang="en-GB" dirty="0"/>
        </a:p>
      </dgm:t>
    </dgm:pt>
    <dgm:pt modelId="{45872510-6042-45AC-A071-E4EEFA1BB8FA}" type="parTrans" cxnId="{6261E4CD-1F99-4611-B8BA-ACEB085F4BC3}">
      <dgm:prSet/>
      <dgm:spPr/>
    </dgm:pt>
    <dgm:pt modelId="{1FEA41F6-EEF8-4661-9C18-5CD1CB7789F4}" type="sibTrans" cxnId="{6261E4CD-1F99-4611-B8BA-ACEB085F4BC3}">
      <dgm:prSet/>
      <dgm:spPr/>
    </dgm:pt>
    <dgm:pt modelId="{ECDBA412-9D8A-4ACB-A858-FED56892500A}" type="pres">
      <dgm:prSet presAssocID="{8015EC15-8792-416C-88A4-01A4D9DA2EBE}" presName="linearFlow" presStyleCnt="0">
        <dgm:presLayoutVars>
          <dgm:dir/>
          <dgm:resizeHandles val="exact"/>
        </dgm:presLayoutVars>
      </dgm:prSet>
      <dgm:spPr/>
    </dgm:pt>
    <dgm:pt modelId="{62339C71-0F03-4058-8F2D-82E839BBB41E}" type="pres">
      <dgm:prSet presAssocID="{6C8A27EF-AA69-417E-A8FE-CD13E9F5FFEB}" presName="node" presStyleLbl="node1" presStyleIdx="0" presStyleCnt="3">
        <dgm:presLayoutVars>
          <dgm:bulletEnabled val="1"/>
        </dgm:presLayoutVars>
      </dgm:prSet>
      <dgm:spPr/>
      <dgm:t>
        <a:bodyPr/>
        <a:lstStyle/>
        <a:p>
          <a:endParaRPr lang="en-GB"/>
        </a:p>
      </dgm:t>
    </dgm:pt>
    <dgm:pt modelId="{80D7FDEB-A134-455D-A046-3B1D91A8C083}" type="pres">
      <dgm:prSet presAssocID="{E25E1FF8-0FA7-4D8B-AD5F-ACCEC7EA35AE}" presName="spacerL" presStyleCnt="0"/>
      <dgm:spPr/>
    </dgm:pt>
    <dgm:pt modelId="{DB7548F9-FCFD-488A-890A-B08C15E235D3}" type="pres">
      <dgm:prSet presAssocID="{E25E1FF8-0FA7-4D8B-AD5F-ACCEC7EA35AE}" presName="sibTrans" presStyleLbl="sibTrans2D1" presStyleIdx="0" presStyleCnt="2"/>
      <dgm:spPr/>
      <dgm:t>
        <a:bodyPr/>
        <a:lstStyle/>
        <a:p>
          <a:endParaRPr lang="en-GB"/>
        </a:p>
      </dgm:t>
    </dgm:pt>
    <dgm:pt modelId="{0D09EDFF-42B9-4D0B-924C-9D1E007FE5D2}" type="pres">
      <dgm:prSet presAssocID="{E25E1FF8-0FA7-4D8B-AD5F-ACCEC7EA35AE}" presName="spacerR" presStyleCnt="0"/>
      <dgm:spPr/>
    </dgm:pt>
    <dgm:pt modelId="{89618906-1BD0-40D8-8AE9-E06CC80E65D3}" type="pres">
      <dgm:prSet presAssocID="{061DD444-F88C-479A-B56F-2B3E00312872}" presName="node" presStyleLbl="node1" presStyleIdx="1" presStyleCnt="3">
        <dgm:presLayoutVars>
          <dgm:bulletEnabled val="1"/>
        </dgm:presLayoutVars>
      </dgm:prSet>
      <dgm:spPr/>
      <dgm:t>
        <a:bodyPr/>
        <a:lstStyle/>
        <a:p>
          <a:endParaRPr lang="en-GB"/>
        </a:p>
      </dgm:t>
    </dgm:pt>
    <dgm:pt modelId="{E5D273D7-5C97-42DA-A5C7-5A4AA8BADD40}" type="pres">
      <dgm:prSet presAssocID="{372EDB8B-BC47-40B7-9655-51C889C058B9}" presName="spacerL" presStyleCnt="0"/>
      <dgm:spPr/>
    </dgm:pt>
    <dgm:pt modelId="{7C6B5C11-4F88-4DB8-B163-7133F1552C6C}" type="pres">
      <dgm:prSet presAssocID="{372EDB8B-BC47-40B7-9655-51C889C058B9}" presName="sibTrans" presStyleLbl="sibTrans2D1" presStyleIdx="1" presStyleCnt="2"/>
      <dgm:spPr/>
      <dgm:t>
        <a:bodyPr/>
        <a:lstStyle/>
        <a:p>
          <a:endParaRPr lang="en-GB"/>
        </a:p>
      </dgm:t>
    </dgm:pt>
    <dgm:pt modelId="{2F28A6CF-8E18-4FD8-ACD3-CA27369BF0E5}" type="pres">
      <dgm:prSet presAssocID="{372EDB8B-BC47-40B7-9655-51C889C058B9}" presName="spacerR" presStyleCnt="0"/>
      <dgm:spPr/>
    </dgm:pt>
    <dgm:pt modelId="{4C544D18-A19D-4338-8112-0533AA0DA5E8}" type="pres">
      <dgm:prSet presAssocID="{7FB77E0F-DCE0-4CEA-A6C6-463885EB9A6F}" presName="node" presStyleLbl="node1" presStyleIdx="2" presStyleCnt="3">
        <dgm:presLayoutVars>
          <dgm:bulletEnabled val="1"/>
        </dgm:presLayoutVars>
      </dgm:prSet>
      <dgm:spPr/>
      <dgm:t>
        <a:bodyPr/>
        <a:lstStyle/>
        <a:p>
          <a:endParaRPr lang="en-GB"/>
        </a:p>
      </dgm:t>
    </dgm:pt>
  </dgm:ptLst>
  <dgm:cxnLst>
    <dgm:cxn modelId="{F5AEFBB2-EB6E-4C20-A240-ABF5FE7B472C}" type="presOf" srcId="{7FB77E0F-DCE0-4CEA-A6C6-463885EB9A6F}" destId="{4C544D18-A19D-4338-8112-0533AA0DA5E8}" srcOrd="0" destOrd="0" presId="urn:microsoft.com/office/officeart/2005/8/layout/equation1"/>
    <dgm:cxn modelId="{E31C651F-1747-478E-95D7-F6191DF0FF29}" type="presOf" srcId="{372EDB8B-BC47-40B7-9655-51C889C058B9}" destId="{7C6B5C11-4F88-4DB8-B163-7133F1552C6C}" srcOrd="0" destOrd="0" presId="urn:microsoft.com/office/officeart/2005/8/layout/equation1"/>
    <dgm:cxn modelId="{9568A2DE-F860-434A-82C3-E2B98B3EF5B0}" type="presOf" srcId="{8015EC15-8792-416C-88A4-01A4D9DA2EBE}" destId="{ECDBA412-9D8A-4ACB-A858-FED56892500A}" srcOrd="0" destOrd="0" presId="urn:microsoft.com/office/officeart/2005/8/layout/equation1"/>
    <dgm:cxn modelId="{173DA4A5-A52D-4048-9541-0D8A084D5CC4}" type="presOf" srcId="{6C8A27EF-AA69-417E-A8FE-CD13E9F5FFEB}" destId="{62339C71-0F03-4058-8F2D-82E839BBB41E}" srcOrd="0" destOrd="0" presId="urn:microsoft.com/office/officeart/2005/8/layout/equation1"/>
    <dgm:cxn modelId="{B53E1770-AC69-497C-BBE7-FCC987B04F88}" type="presOf" srcId="{061DD444-F88C-479A-B56F-2B3E00312872}" destId="{89618906-1BD0-40D8-8AE9-E06CC80E65D3}" srcOrd="0" destOrd="0" presId="urn:microsoft.com/office/officeart/2005/8/layout/equation1"/>
    <dgm:cxn modelId="{7F4C51AC-C842-4604-87FE-3F8A430BDFC2}" type="presOf" srcId="{E25E1FF8-0FA7-4D8B-AD5F-ACCEC7EA35AE}" destId="{DB7548F9-FCFD-488A-890A-B08C15E235D3}" srcOrd="0" destOrd="0" presId="urn:microsoft.com/office/officeart/2005/8/layout/equation1"/>
    <dgm:cxn modelId="{0539AA39-75BF-486D-B813-AA7C5FB8FC7F}" srcId="{8015EC15-8792-416C-88A4-01A4D9DA2EBE}" destId="{061DD444-F88C-479A-B56F-2B3E00312872}" srcOrd="1" destOrd="0" parTransId="{29E3FA57-9A51-479D-A475-FEA4BFBBEA08}" sibTransId="{372EDB8B-BC47-40B7-9655-51C889C058B9}"/>
    <dgm:cxn modelId="{F4197F7B-B094-4398-86ED-C3CCC765CFAD}" srcId="{8015EC15-8792-416C-88A4-01A4D9DA2EBE}" destId="{6C8A27EF-AA69-417E-A8FE-CD13E9F5FFEB}" srcOrd="0" destOrd="0" parTransId="{7CC4660A-85B4-4DBC-9D92-93A31A924E51}" sibTransId="{E25E1FF8-0FA7-4D8B-AD5F-ACCEC7EA35AE}"/>
    <dgm:cxn modelId="{6261E4CD-1F99-4611-B8BA-ACEB085F4BC3}" srcId="{8015EC15-8792-416C-88A4-01A4D9DA2EBE}" destId="{7FB77E0F-DCE0-4CEA-A6C6-463885EB9A6F}" srcOrd="2" destOrd="0" parTransId="{45872510-6042-45AC-A071-E4EEFA1BB8FA}" sibTransId="{1FEA41F6-EEF8-4661-9C18-5CD1CB7789F4}"/>
    <dgm:cxn modelId="{CAA8B34F-D30B-4524-9AA5-3DFC4654A2DD}" type="presParOf" srcId="{ECDBA412-9D8A-4ACB-A858-FED56892500A}" destId="{62339C71-0F03-4058-8F2D-82E839BBB41E}" srcOrd="0" destOrd="0" presId="urn:microsoft.com/office/officeart/2005/8/layout/equation1"/>
    <dgm:cxn modelId="{2D5E337F-CB58-4676-828D-327ED7F24343}" type="presParOf" srcId="{ECDBA412-9D8A-4ACB-A858-FED56892500A}" destId="{80D7FDEB-A134-455D-A046-3B1D91A8C083}" srcOrd="1" destOrd="0" presId="urn:microsoft.com/office/officeart/2005/8/layout/equation1"/>
    <dgm:cxn modelId="{BC737E93-25A7-4C8B-8A78-94CF59889792}" type="presParOf" srcId="{ECDBA412-9D8A-4ACB-A858-FED56892500A}" destId="{DB7548F9-FCFD-488A-890A-B08C15E235D3}" srcOrd="2" destOrd="0" presId="urn:microsoft.com/office/officeart/2005/8/layout/equation1"/>
    <dgm:cxn modelId="{20AF9C85-C36B-4543-8D50-AAD26F36FD23}" type="presParOf" srcId="{ECDBA412-9D8A-4ACB-A858-FED56892500A}" destId="{0D09EDFF-42B9-4D0B-924C-9D1E007FE5D2}" srcOrd="3" destOrd="0" presId="urn:microsoft.com/office/officeart/2005/8/layout/equation1"/>
    <dgm:cxn modelId="{C887D6F7-C634-497A-91A4-9511FA8E48D4}" type="presParOf" srcId="{ECDBA412-9D8A-4ACB-A858-FED56892500A}" destId="{89618906-1BD0-40D8-8AE9-E06CC80E65D3}" srcOrd="4" destOrd="0" presId="urn:microsoft.com/office/officeart/2005/8/layout/equation1"/>
    <dgm:cxn modelId="{2F06B0F4-7AFC-4064-BC73-9DC62D91EC45}" type="presParOf" srcId="{ECDBA412-9D8A-4ACB-A858-FED56892500A}" destId="{E5D273D7-5C97-42DA-A5C7-5A4AA8BADD40}" srcOrd="5" destOrd="0" presId="urn:microsoft.com/office/officeart/2005/8/layout/equation1"/>
    <dgm:cxn modelId="{EE5C213F-7620-497C-BDE8-758628BEABF0}" type="presParOf" srcId="{ECDBA412-9D8A-4ACB-A858-FED56892500A}" destId="{7C6B5C11-4F88-4DB8-B163-7133F1552C6C}" srcOrd="6" destOrd="0" presId="urn:microsoft.com/office/officeart/2005/8/layout/equation1"/>
    <dgm:cxn modelId="{692E8366-7960-428F-ACA7-C38EAE8224C0}" type="presParOf" srcId="{ECDBA412-9D8A-4ACB-A858-FED56892500A}" destId="{2F28A6CF-8E18-4FD8-ACD3-CA27369BF0E5}" srcOrd="7" destOrd="0" presId="urn:microsoft.com/office/officeart/2005/8/layout/equation1"/>
    <dgm:cxn modelId="{51A106AF-3CFC-4AA1-BB00-6D6C23BD23CE}" type="presParOf" srcId="{ECDBA412-9D8A-4ACB-A858-FED56892500A}" destId="{4C544D18-A19D-4338-8112-0533AA0DA5E8}" srcOrd="8" destOrd="0" presId="urn:microsoft.com/office/officeart/2005/8/layout/equati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B70F8E2-D70B-43B7-9384-CDD6493792A2}" type="doc">
      <dgm:prSet loTypeId="urn:microsoft.com/office/officeart/2005/8/layout/equation1" loCatId="process" qsTypeId="urn:microsoft.com/office/officeart/2005/8/quickstyle/3d1" qsCatId="3D" csTypeId="urn:microsoft.com/office/officeart/2005/8/colors/colorful4" csCatId="colorful" phldr="1"/>
      <dgm:spPr/>
    </dgm:pt>
    <dgm:pt modelId="{78440D2E-22C2-4F40-A8A0-D19E04756BA1}">
      <dgm:prSet phldrT="[Text]"/>
      <dgm:spPr/>
      <dgm:t>
        <a:bodyPr/>
        <a:lstStyle/>
        <a:p>
          <a:r>
            <a:rPr lang="en-GB" dirty="0" smtClean="0"/>
            <a:t>ilium</a:t>
          </a:r>
          <a:endParaRPr lang="en-GB" dirty="0"/>
        </a:p>
      </dgm:t>
    </dgm:pt>
    <dgm:pt modelId="{15DE5FE0-EB34-4DB8-9F9F-AF082B41B198}" type="parTrans" cxnId="{BB728051-CEE5-4FD2-B070-35003BC5254F}">
      <dgm:prSet/>
      <dgm:spPr/>
      <dgm:t>
        <a:bodyPr/>
        <a:lstStyle/>
        <a:p>
          <a:endParaRPr lang="en-GB"/>
        </a:p>
      </dgm:t>
    </dgm:pt>
    <dgm:pt modelId="{0ECA074D-F259-40D1-977E-B646C42E2655}" type="sibTrans" cxnId="{BB728051-CEE5-4FD2-B070-35003BC5254F}">
      <dgm:prSet/>
      <dgm:spPr/>
      <dgm:t>
        <a:bodyPr/>
        <a:lstStyle/>
        <a:p>
          <a:endParaRPr lang="en-GB"/>
        </a:p>
      </dgm:t>
    </dgm:pt>
    <dgm:pt modelId="{01E6E24D-5EC9-4093-A00E-0C76D36AA3D7}">
      <dgm:prSet phldrT="[Text]"/>
      <dgm:spPr/>
      <dgm:t>
        <a:bodyPr/>
        <a:lstStyle/>
        <a:p>
          <a:r>
            <a:rPr lang="en-GB" dirty="0" smtClean="0"/>
            <a:t>Pubis</a:t>
          </a:r>
          <a:endParaRPr lang="en-GB" dirty="0"/>
        </a:p>
      </dgm:t>
    </dgm:pt>
    <dgm:pt modelId="{2DA8E882-2846-4DD2-A0A4-5FCB5D4A1830}" type="parTrans" cxnId="{CC995C95-58E5-4340-9BB1-9AB2FDE002D1}">
      <dgm:prSet/>
      <dgm:spPr/>
      <dgm:t>
        <a:bodyPr/>
        <a:lstStyle/>
        <a:p>
          <a:endParaRPr lang="en-GB"/>
        </a:p>
      </dgm:t>
    </dgm:pt>
    <dgm:pt modelId="{7CC195F0-38DF-47BC-9036-807ED7FA05E8}" type="sibTrans" cxnId="{CC995C95-58E5-4340-9BB1-9AB2FDE002D1}">
      <dgm:prSet/>
      <dgm:spPr/>
      <dgm:t>
        <a:bodyPr/>
        <a:lstStyle/>
        <a:p>
          <a:endParaRPr lang="en-GB"/>
        </a:p>
      </dgm:t>
    </dgm:pt>
    <dgm:pt modelId="{4C5A97AC-A356-4AD6-8232-F27B174F28D0}">
      <dgm:prSet phldrT="[Text]"/>
      <dgm:spPr/>
      <dgm:t>
        <a:bodyPr/>
        <a:lstStyle/>
        <a:p>
          <a:r>
            <a:rPr lang="en-GB" dirty="0" smtClean="0"/>
            <a:t>Pelvic Girdle</a:t>
          </a:r>
          <a:endParaRPr lang="en-GB" dirty="0"/>
        </a:p>
      </dgm:t>
    </dgm:pt>
    <dgm:pt modelId="{F1829DF1-D134-4B3E-B22F-34C03509D0E8}" type="parTrans" cxnId="{193475F2-2317-41A2-A7FF-6F979DDD7134}">
      <dgm:prSet/>
      <dgm:spPr/>
      <dgm:t>
        <a:bodyPr/>
        <a:lstStyle/>
        <a:p>
          <a:endParaRPr lang="en-GB"/>
        </a:p>
      </dgm:t>
    </dgm:pt>
    <dgm:pt modelId="{98CD685B-70B5-49C1-85B2-3109D2A29660}" type="sibTrans" cxnId="{193475F2-2317-41A2-A7FF-6F979DDD7134}">
      <dgm:prSet/>
      <dgm:spPr/>
      <dgm:t>
        <a:bodyPr/>
        <a:lstStyle/>
        <a:p>
          <a:endParaRPr lang="en-GB"/>
        </a:p>
      </dgm:t>
    </dgm:pt>
    <dgm:pt modelId="{FDB668DA-F553-4588-B612-A205C854125E}">
      <dgm:prSet phldrT="[Text]"/>
      <dgm:spPr/>
      <dgm:t>
        <a:bodyPr/>
        <a:lstStyle/>
        <a:p>
          <a:r>
            <a:rPr lang="en-GB" dirty="0" smtClean="0"/>
            <a:t>ischium</a:t>
          </a:r>
          <a:endParaRPr lang="en-GB" dirty="0"/>
        </a:p>
      </dgm:t>
    </dgm:pt>
    <dgm:pt modelId="{686076BB-0909-4411-9A93-A123811AEC0D}" type="parTrans" cxnId="{84F51761-6C1F-4334-9041-297D84AEC577}">
      <dgm:prSet/>
      <dgm:spPr/>
      <dgm:t>
        <a:bodyPr/>
        <a:lstStyle/>
        <a:p>
          <a:endParaRPr lang="en-GB"/>
        </a:p>
      </dgm:t>
    </dgm:pt>
    <dgm:pt modelId="{3019C935-0219-4B66-A574-AB0729DFF1FD}" type="sibTrans" cxnId="{84F51761-6C1F-4334-9041-297D84AEC577}">
      <dgm:prSet/>
      <dgm:spPr/>
      <dgm:t>
        <a:bodyPr/>
        <a:lstStyle/>
        <a:p>
          <a:endParaRPr lang="en-GB"/>
        </a:p>
      </dgm:t>
    </dgm:pt>
    <dgm:pt modelId="{AE62BA71-6857-4632-9044-2AC309F45F8C}" type="pres">
      <dgm:prSet presAssocID="{FB70F8E2-D70B-43B7-9384-CDD6493792A2}" presName="linearFlow" presStyleCnt="0">
        <dgm:presLayoutVars>
          <dgm:dir/>
          <dgm:resizeHandles val="exact"/>
        </dgm:presLayoutVars>
      </dgm:prSet>
      <dgm:spPr/>
    </dgm:pt>
    <dgm:pt modelId="{0D993EA2-A8CC-45A9-8387-32ED9E065EFE}" type="pres">
      <dgm:prSet presAssocID="{78440D2E-22C2-4F40-A8A0-D19E04756BA1}" presName="node" presStyleLbl="node1" presStyleIdx="0" presStyleCnt="4">
        <dgm:presLayoutVars>
          <dgm:bulletEnabled val="1"/>
        </dgm:presLayoutVars>
      </dgm:prSet>
      <dgm:spPr/>
      <dgm:t>
        <a:bodyPr/>
        <a:lstStyle/>
        <a:p>
          <a:endParaRPr lang="en-GB"/>
        </a:p>
      </dgm:t>
    </dgm:pt>
    <dgm:pt modelId="{018A0BE6-87BA-4888-91FF-94B25FA28B08}" type="pres">
      <dgm:prSet presAssocID="{0ECA074D-F259-40D1-977E-B646C42E2655}" presName="spacerL" presStyleCnt="0"/>
      <dgm:spPr/>
    </dgm:pt>
    <dgm:pt modelId="{F64724AA-F4BC-4ECC-8502-3B55ED8506BA}" type="pres">
      <dgm:prSet presAssocID="{0ECA074D-F259-40D1-977E-B646C42E2655}" presName="sibTrans" presStyleLbl="sibTrans2D1" presStyleIdx="0" presStyleCnt="3"/>
      <dgm:spPr/>
      <dgm:t>
        <a:bodyPr/>
        <a:lstStyle/>
        <a:p>
          <a:endParaRPr lang="en-GB"/>
        </a:p>
      </dgm:t>
    </dgm:pt>
    <dgm:pt modelId="{34D0A727-5B4C-427F-ABA6-331F62599372}" type="pres">
      <dgm:prSet presAssocID="{0ECA074D-F259-40D1-977E-B646C42E2655}" presName="spacerR" presStyleCnt="0"/>
      <dgm:spPr/>
    </dgm:pt>
    <dgm:pt modelId="{C052CF9D-E652-42D1-89B5-8147C03D1A92}" type="pres">
      <dgm:prSet presAssocID="{01E6E24D-5EC9-4093-A00E-0C76D36AA3D7}" presName="node" presStyleLbl="node1" presStyleIdx="1" presStyleCnt="4">
        <dgm:presLayoutVars>
          <dgm:bulletEnabled val="1"/>
        </dgm:presLayoutVars>
      </dgm:prSet>
      <dgm:spPr/>
      <dgm:t>
        <a:bodyPr/>
        <a:lstStyle/>
        <a:p>
          <a:endParaRPr lang="en-GB"/>
        </a:p>
      </dgm:t>
    </dgm:pt>
    <dgm:pt modelId="{B63A6C5D-19F5-4158-AFA3-D14720F46E66}" type="pres">
      <dgm:prSet presAssocID="{7CC195F0-38DF-47BC-9036-807ED7FA05E8}" presName="spacerL" presStyleCnt="0"/>
      <dgm:spPr/>
    </dgm:pt>
    <dgm:pt modelId="{C4F98028-483D-4DDA-B5AC-382A6DE018DE}" type="pres">
      <dgm:prSet presAssocID="{7CC195F0-38DF-47BC-9036-807ED7FA05E8}" presName="sibTrans" presStyleLbl="sibTrans2D1" presStyleIdx="1" presStyleCnt="3"/>
      <dgm:spPr/>
      <dgm:t>
        <a:bodyPr/>
        <a:lstStyle/>
        <a:p>
          <a:endParaRPr lang="en-GB"/>
        </a:p>
      </dgm:t>
    </dgm:pt>
    <dgm:pt modelId="{1E592103-6977-4FF0-8BEC-7AE5AEA432FC}" type="pres">
      <dgm:prSet presAssocID="{7CC195F0-38DF-47BC-9036-807ED7FA05E8}" presName="spacerR" presStyleCnt="0"/>
      <dgm:spPr/>
    </dgm:pt>
    <dgm:pt modelId="{2C7B28B3-B7AF-4391-B2F2-3E386CB3FD3E}" type="pres">
      <dgm:prSet presAssocID="{FDB668DA-F553-4588-B612-A205C854125E}" presName="node" presStyleLbl="node1" presStyleIdx="2" presStyleCnt="4">
        <dgm:presLayoutVars>
          <dgm:bulletEnabled val="1"/>
        </dgm:presLayoutVars>
      </dgm:prSet>
      <dgm:spPr/>
      <dgm:t>
        <a:bodyPr/>
        <a:lstStyle/>
        <a:p>
          <a:endParaRPr lang="en-GB"/>
        </a:p>
      </dgm:t>
    </dgm:pt>
    <dgm:pt modelId="{835AA3BE-7ACB-4A74-ADEC-650E4D0CA061}" type="pres">
      <dgm:prSet presAssocID="{3019C935-0219-4B66-A574-AB0729DFF1FD}" presName="spacerL" presStyleCnt="0"/>
      <dgm:spPr/>
    </dgm:pt>
    <dgm:pt modelId="{FC50CC78-0028-4297-A5C9-119988BB0426}" type="pres">
      <dgm:prSet presAssocID="{3019C935-0219-4B66-A574-AB0729DFF1FD}" presName="sibTrans" presStyleLbl="sibTrans2D1" presStyleIdx="2" presStyleCnt="3"/>
      <dgm:spPr/>
      <dgm:t>
        <a:bodyPr/>
        <a:lstStyle/>
        <a:p>
          <a:endParaRPr lang="en-GB"/>
        </a:p>
      </dgm:t>
    </dgm:pt>
    <dgm:pt modelId="{C8DB4024-740A-4C33-B6D9-C490577D945C}" type="pres">
      <dgm:prSet presAssocID="{3019C935-0219-4B66-A574-AB0729DFF1FD}" presName="spacerR" presStyleCnt="0"/>
      <dgm:spPr/>
    </dgm:pt>
    <dgm:pt modelId="{B846CAEC-8A3A-40BE-8EEC-9C555FE60F32}" type="pres">
      <dgm:prSet presAssocID="{4C5A97AC-A356-4AD6-8232-F27B174F28D0}" presName="node" presStyleLbl="node1" presStyleIdx="3" presStyleCnt="4">
        <dgm:presLayoutVars>
          <dgm:bulletEnabled val="1"/>
        </dgm:presLayoutVars>
      </dgm:prSet>
      <dgm:spPr/>
      <dgm:t>
        <a:bodyPr/>
        <a:lstStyle/>
        <a:p>
          <a:endParaRPr lang="en-GB"/>
        </a:p>
      </dgm:t>
    </dgm:pt>
  </dgm:ptLst>
  <dgm:cxnLst>
    <dgm:cxn modelId="{5177CF47-45B8-4A6B-B42F-9C032BC88004}" type="presOf" srcId="{FDB668DA-F553-4588-B612-A205C854125E}" destId="{2C7B28B3-B7AF-4391-B2F2-3E386CB3FD3E}" srcOrd="0" destOrd="0" presId="urn:microsoft.com/office/officeart/2005/8/layout/equation1"/>
    <dgm:cxn modelId="{4CCE122B-8C8C-43B6-AA46-4253B606DDAF}" type="presOf" srcId="{01E6E24D-5EC9-4093-A00E-0C76D36AA3D7}" destId="{C052CF9D-E652-42D1-89B5-8147C03D1A92}" srcOrd="0" destOrd="0" presId="urn:microsoft.com/office/officeart/2005/8/layout/equation1"/>
    <dgm:cxn modelId="{193475F2-2317-41A2-A7FF-6F979DDD7134}" srcId="{FB70F8E2-D70B-43B7-9384-CDD6493792A2}" destId="{4C5A97AC-A356-4AD6-8232-F27B174F28D0}" srcOrd="3" destOrd="0" parTransId="{F1829DF1-D134-4B3E-B22F-34C03509D0E8}" sibTransId="{98CD685B-70B5-49C1-85B2-3109D2A29660}"/>
    <dgm:cxn modelId="{7CD460E0-BA4D-4793-A137-7D10BACDEA90}" type="presOf" srcId="{7CC195F0-38DF-47BC-9036-807ED7FA05E8}" destId="{C4F98028-483D-4DDA-B5AC-382A6DE018DE}" srcOrd="0" destOrd="0" presId="urn:microsoft.com/office/officeart/2005/8/layout/equation1"/>
    <dgm:cxn modelId="{84F51761-6C1F-4334-9041-297D84AEC577}" srcId="{FB70F8E2-D70B-43B7-9384-CDD6493792A2}" destId="{FDB668DA-F553-4588-B612-A205C854125E}" srcOrd="2" destOrd="0" parTransId="{686076BB-0909-4411-9A93-A123811AEC0D}" sibTransId="{3019C935-0219-4B66-A574-AB0729DFF1FD}"/>
    <dgm:cxn modelId="{CC995C95-58E5-4340-9BB1-9AB2FDE002D1}" srcId="{FB70F8E2-D70B-43B7-9384-CDD6493792A2}" destId="{01E6E24D-5EC9-4093-A00E-0C76D36AA3D7}" srcOrd="1" destOrd="0" parTransId="{2DA8E882-2846-4DD2-A0A4-5FCB5D4A1830}" sibTransId="{7CC195F0-38DF-47BC-9036-807ED7FA05E8}"/>
    <dgm:cxn modelId="{B131B361-9FAB-4EDF-AB81-0F553C2E6748}" type="presOf" srcId="{FB70F8E2-D70B-43B7-9384-CDD6493792A2}" destId="{AE62BA71-6857-4632-9044-2AC309F45F8C}" srcOrd="0" destOrd="0" presId="urn:microsoft.com/office/officeart/2005/8/layout/equation1"/>
    <dgm:cxn modelId="{BB728051-CEE5-4FD2-B070-35003BC5254F}" srcId="{FB70F8E2-D70B-43B7-9384-CDD6493792A2}" destId="{78440D2E-22C2-4F40-A8A0-D19E04756BA1}" srcOrd="0" destOrd="0" parTransId="{15DE5FE0-EB34-4DB8-9F9F-AF082B41B198}" sibTransId="{0ECA074D-F259-40D1-977E-B646C42E2655}"/>
    <dgm:cxn modelId="{6957F41A-AB2B-4E04-BD4C-7BC49E4652F9}" type="presOf" srcId="{78440D2E-22C2-4F40-A8A0-D19E04756BA1}" destId="{0D993EA2-A8CC-45A9-8387-32ED9E065EFE}" srcOrd="0" destOrd="0" presId="urn:microsoft.com/office/officeart/2005/8/layout/equation1"/>
    <dgm:cxn modelId="{C7722C8D-4A22-4FA4-8E0F-2DD43386C40A}" type="presOf" srcId="{0ECA074D-F259-40D1-977E-B646C42E2655}" destId="{F64724AA-F4BC-4ECC-8502-3B55ED8506BA}" srcOrd="0" destOrd="0" presId="urn:microsoft.com/office/officeart/2005/8/layout/equation1"/>
    <dgm:cxn modelId="{5BDFFB4B-B4DF-4E98-94E8-24485B5EFB74}" type="presOf" srcId="{4C5A97AC-A356-4AD6-8232-F27B174F28D0}" destId="{B846CAEC-8A3A-40BE-8EEC-9C555FE60F32}" srcOrd="0" destOrd="0" presId="urn:microsoft.com/office/officeart/2005/8/layout/equation1"/>
    <dgm:cxn modelId="{F9A84146-BB81-401E-89A5-6754BCA3DB52}" type="presOf" srcId="{3019C935-0219-4B66-A574-AB0729DFF1FD}" destId="{FC50CC78-0028-4297-A5C9-119988BB0426}" srcOrd="0" destOrd="0" presId="urn:microsoft.com/office/officeart/2005/8/layout/equation1"/>
    <dgm:cxn modelId="{D724F09F-8084-4CE7-B0D3-DC9D978AE3A5}" type="presParOf" srcId="{AE62BA71-6857-4632-9044-2AC309F45F8C}" destId="{0D993EA2-A8CC-45A9-8387-32ED9E065EFE}" srcOrd="0" destOrd="0" presId="urn:microsoft.com/office/officeart/2005/8/layout/equation1"/>
    <dgm:cxn modelId="{C2EBD48B-132A-4B17-A1F2-3AF49522353A}" type="presParOf" srcId="{AE62BA71-6857-4632-9044-2AC309F45F8C}" destId="{018A0BE6-87BA-4888-91FF-94B25FA28B08}" srcOrd="1" destOrd="0" presId="urn:microsoft.com/office/officeart/2005/8/layout/equation1"/>
    <dgm:cxn modelId="{8B5B0883-8D3F-4C38-A298-983CC2181E6C}" type="presParOf" srcId="{AE62BA71-6857-4632-9044-2AC309F45F8C}" destId="{F64724AA-F4BC-4ECC-8502-3B55ED8506BA}" srcOrd="2" destOrd="0" presId="urn:microsoft.com/office/officeart/2005/8/layout/equation1"/>
    <dgm:cxn modelId="{A644CD3C-3DBD-4AB9-9241-E4020A53CF5E}" type="presParOf" srcId="{AE62BA71-6857-4632-9044-2AC309F45F8C}" destId="{34D0A727-5B4C-427F-ABA6-331F62599372}" srcOrd="3" destOrd="0" presId="urn:microsoft.com/office/officeart/2005/8/layout/equation1"/>
    <dgm:cxn modelId="{24E80122-3524-4FEA-9CB7-74E587EA5132}" type="presParOf" srcId="{AE62BA71-6857-4632-9044-2AC309F45F8C}" destId="{C052CF9D-E652-42D1-89B5-8147C03D1A92}" srcOrd="4" destOrd="0" presId="urn:microsoft.com/office/officeart/2005/8/layout/equation1"/>
    <dgm:cxn modelId="{FD38825D-C684-481A-82EA-CE8D09EB2F23}" type="presParOf" srcId="{AE62BA71-6857-4632-9044-2AC309F45F8C}" destId="{B63A6C5D-19F5-4158-AFA3-D14720F46E66}" srcOrd="5" destOrd="0" presId="urn:microsoft.com/office/officeart/2005/8/layout/equation1"/>
    <dgm:cxn modelId="{FA74D29A-58BE-4F7C-8EFF-5665155AD2A3}" type="presParOf" srcId="{AE62BA71-6857-4632-9044-2AC309F45F8C}" destId="{C4F98028-483D-4DDA-B5AC-382A6DE018DE}" srcOrd="6" destOrd="0" presId="urn:microsoft.com/office/officeart/2005/8/layout/equation1"/>
    <dgm:cxn modelId="{7336C077-CBA3-4707-97EC-65825AA89A1F}" type="presParOf" srcId="{AE62BA71-6857-4632-9044-2AC309F45F8C}" destId="{1E592103-6977-4FF0-8BEC-7AE5AEA432FC}" srcOrd="7" destOrd="0" presId="urn:microsoft.com/office/officeart/2005/8/layout/equation1"/>
    <dgm:cxn modelId="{74194835-BEC2-4D31-9BBC-36B3E32B3024}" type="presParOf" srcId="{AE62BA71-6857-4632-9044-2AC309F45F8C}" destId="{2C7B28B3-B7AF-4391-B2F2-3E386CB3FD3E}" srcOrd="8" destOrd="0" presId="urn:microsoft.com/office/officeart/2005/8/layout/equation1"/>
    <dgm:cxn modelId="{67E82186-46FB-4625-8561-7BA2BDC2978C}" type="presParOf" srcId="{AE62BA71-6857-4632-9044-2AC309F45F8C}" destId="{835AA3BE-7ACB-4A74-ADEC-650E4D0CA061}" srcOrd="9" destOrd="0" presId="urn:microsoft.com/office/officeart/2005/8/layout/equation1"/>
    <dgm:cxn modelId="{C1B5E804-F60B-4C42-8483-5D5E7FE043E7}" type="presParOf" srcId="{AE62BA71-6857-4632-9044-2AC309F45F8C}" destId="{FC50CC78-0028-4297-A5C9-119988BB0426}" srcOrd="10" destOrd="0" presId="urn:microsoft.com/office/officeart/2005/8/layout/equation1"/>
    <dgm:cxn modelId="{506AEA02-07AB-4396-9987-6FA8FBC02082}" type="presParOf" srcId="{AE62BA71-6857-4632-9044-2AC309F45F8C}" destId="{C8DB4024-740A-4C33-B6D9-C490577D945C}" srcOrd="11" destOrd="0" presId="urn:microsoft.com/office/officeart/2005/8/layout/equation1"/>
    <dgm:cxn modelId="{577B6BB9-C170-47E8-AA13-A0E8851CBCDD}" type="presParOf" srcId="{AE62BA71-6857-4632-9044-2AC309F45F8C}" destId="{B846CAEC-8A3A-40BE-8EEC-9C555FE60F32}" srcOrd="12" destOrd="0" presId="urn:microsoft.com/office/officeart/2005/8/layout/equati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layout3.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7B1AEF6-149C-43C2-BD24-6AADE450062A}" type="datetimeFigureOut">
              <a:rPr lang="en-GB" smtClean="0"/>
              <a:t>07/06/2011</a:t>
            </a:fld>
            <a:endParaRPr lang="en-GB"/>
          </a:p>
        </p:txBody>
      </p:sp>
      <p:sp>
        <p:nvSpPr>
          <p:cNvPr id="4" name="Slide Image Placeholder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D32A470-675F-4FFC-BA9C-8A2B39F23F4A}" type="slidenum">
              <a:rPr lang="en-GB" smtClean="0"/>
              <a:t>‹#›</a:t>
            </a:fld>
            <a:endParaRPr lang="en-GB"/>
          </a:p>
        </p:txBody>
      </p:sp>
    </p:spTree>
    <p:extLst>
      <p:ext uri="{BB962C8B-B14F-4D97-AF65-F5344CB8AC3E}">
        <p14:creationId xmlns:p14="http://schemas.microsoft.com/office/powerpoint/2010/main" val="33200824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D32A470-675F-4FFC-BA9C-8A2B39F23F4A}" type="slidenum">
              <a:rPr lang="en-GB" smtClean="0"/>
              <a:t>10</a:t>
            </a:fld>
            <a:endParaRPr lang="en-GB"/>
          </a:p>
        </p:txBody>
      </p:sp>
    </p:spTree>
    <p:extLst>
      <p:ext uri="{BB962C8B-B14F-4D97-AF65-F5344CB8AC3E}">
        <p14:creationId xmlns:p14="http://schemas.microsoft.com/office/powerpoint/2010/main" val="7209109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D32A470-675F-4FFC-BA9C-8A2B39F23F4A}" type="slidenum">
              <a:rPr lang="en-GB" smtClean="0"/>
              <a:t>37</a:t>
            </a:fld>
            <a:endParaRPr lang="en-GB"/>
          </a:p>
        </p:txBody>
      </p:sp>
    </p:spTree>
    <p:extLst>
      <p:ext uri="{BB962C8B-B14F-4D97-AF65-F5344CB8AC3E}">
        <p14:creationId xmlns:p14="http://schemas.microsoft.com/office/powerpoint/2010/main" val="22375308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75356"/>
            <a:ext cx="7772400" cy="1225021"/>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wipe dir="u"/>
    <p:sndAc>
      <p:stSnd>
        <p:snd r:embed="rId1" name="camera.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wipe dir="u"/>
    <p:sndAc>
      <p:stSnd>
        <p:snd r:embed="rId1" name="camera.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228866"/>
            <a:ext cx="2057400" cy="4876271"/>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1" y="228866"/>
            <a:ext cx="6019800" cy="487627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wipe dir="u"/>
    <p:sndAc>
      <p:stSnd>
        <p:snd r:embed="rId1" name="camera.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wipe dir="u"/>
    <p:sndAc>
      <p:stSnd>
        <p:snd r:embed="rId1" name="camera.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4" y="3672418"/>
            <a:ext cx="7772400" cy="1135062"/>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4"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wipe dir="u"/>
    <p:sndAc>
      <p:stSnd>
        <p:snd r:embed="rId1" name="camera.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1" y="1333501"/>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1" y="1333501"/>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6/7/2011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wipe dir="u"/>
    <p:sndAc>
      <p:stSnd>
        <p:snd r:embed="rId1" name="camera.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279261"/>
            <a:ext cx="4040189" cy="53313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812396"/>
            <a:ext cx="4040189"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8" y="1279261"/>
            <a:ext cx="4041774" cy="53313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8" y="1812396"/>
            <a:ext cx="4041774"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6/7/2011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wipe dir="u"/>
    <p:sndAc>
      <p:stSnd>
        <p:snd r:embed="rId1" name="camera.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6/7/2011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wipe dir="u"/>
    <p:sndAc>
      <p:stSnd>
        <p:snd r:embed="rId1" name="camera.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6/7/2011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wipe dir="u"/>
    <p:sndAc>
      <p:stSnd>
        <p:snd r:embed="rId1" name="camera.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27541"/>
            <a:ext cx="3008314" cy="968376"/>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27543"/>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195919"/>
            <a:ext cx="3008314"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6/7/2011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wipe dir="u"/>
    <p:sndAc>
      <p:stSnd>
        <p:snd r:embed="rId1" name="camera.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000500"/>
            <a:ext cx="5486400" cy="472282"/>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472782"/>
            <a:ext cx="5486400" cy="6707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6/7/2011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wipe dir="u"/>
    <p:sndAc>
      <p:stSnd>
        <p:snd r:embed="rId1" name="camera.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28866"/>
            <a:ext cx="8229600" cy="9525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333501"/>
            <a:ext cx="8229600" cy="377163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5296960"/>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6/7/2011</a:t>
            </a:fld>
            <a:endParaRPr lang="en-US"/>
          </a:p>
        </p:txBody>
      </p:sp>
      <p:sp>
        <p:nvSpPr>
          <p:cNvPr id="5" name="Footer Placeholder 4"/>
          <p:cNvSpPr>
            <a:spLocks noGrp="1"/>
          </p:cNvSpPr>
          <p:nvPr>
            <p:ph type="ftr" sz="quarter" idx="3"/>
          </p:nvPr>
        </p:nvSpPr>
        <p:spPr>
          <a:xfrm>
            <a:off x="3124200" y="5296960"/>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5296960"/>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wipe dir="u"/>
    <p:sndAc>
      <p:stSnd>
        <p:snd r:embed="rId13" name="camera.wav"/>
      </p:stSnd>
    </p:sndAc>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png"/><Relationship Id="rId4" Type="http://schemas.openxmlformats.org/officeDocument/2006/relationships/audio" Target="../media/audio1.wav"/></Relationships>
</file>

<file path=ppt/slides/_rels/slide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openxmlformats.org/officeDocument/2006/relationships/image" Target="../media/image2.jpg"/></Relationships>
</file>

<file path=ppt/slides/_rels/slide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audio" Target="../media/audio1.wav"/><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audio" Target="../media/audio1.wav"/><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audio" Target="../media/audio1.wav"/><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audio" Target="../media/audio1.wav"/><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audio" Target="../media/audio1.wav"/><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audio" Target="../media/audio1.wav"/><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audio" Target="../media/audio1.wav"/><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9.JPG"/></Relationships>
</file>

<file path=ppt/slides/_rels/slide3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audio" Target="../media/audio1.wav"/><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audio" Target="../media/audio1.wav"/><Relationship Id="rId1" Type="http://schemas.openxmlformats.org/officeDocument/2006/relationships/slideLayout" Target="../slideLayouts/slideLayout5.xml"/><Relationship Id="rId4" Type="http://schemas.openxmlformats.org/officeDocument/2006/relationships/image" Target="../media/image22.JPG"/></Relationships>
</file>

<file path=ppt/slides/_rels/slide4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audio" Target="../media/audio1.wav"/><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audio" Target="../media/audio1.wav"/><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audio" Target="../media/audio1.wav"/><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audio" Target="../media/audio1.wav"/><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58.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audio" Target="../media/audio1.wav"/><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audio" Target="../media/audio1.wav"/><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audio" Target="../media/audio1.wav"/><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audio" Target="../media/audio1.wav"/><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audio" Target="../media/audio1.wav"/><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audio" Target="../media/audio1.wav"/><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audio" Target="../media/audio1.wav"/><Relationship Id="rId1" Type="http://schemas.openxmlformats.org/officeDocument/2006/relationships/slideLayout" Target="../slideLayouts/slideLayout8.xml"/></Relationships>
</file>

<file path=ppt/slides/_rels/slide76.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audio" Target="../media/audio1.wav"/><Relationship Id="rId1" Type="http://schemas.openxmlformats.org/officeDocument/2006/relationships/slideLayout" Target="../slideLayouts/slideLayout8.xml"/></Relationships>
</file>

<file path=ppt/slides/_rels/slide77.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audio" Target="../media/audio1.wav"/><Relationship Id="rId1" Type="http://schemas.openxmlformats.org/officeDocument/2006/relationships/slideLayout" Target="../slideLayouts/slideLayout2.xml"/><Relationship Id="rId4" Type="http://schemas.microsoft.com/office/2007/relationships/hdphoto" Target="../media/hdphoto1.wdp"/></Relationships>
</file>

<file path=ppt/slides/_rels/slide8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normAutofit fontScale="90000"/>
          </a:bodyPr>
          <a:lstStyle/>
          <a:p>
            <a:r>
              <a:rPr lang="en-GB" dirty="0" smtClean="0"/>
              <a:t>SUPPORT &amp; MOVEMENT IN ANIMALS</a:t>
            </a:r>
            <a:endParaRPr lang="en-GB" dirty="0"/>
          </a:p>
        </p:txBody>
      </p:sp>
      <p:sp>
        <p:nvSpPr>
          <p:cNvPr id="3" name="Content Placeholder 2"/>
          <p:cNvSpPr>
            <a:spLocks noGrp="1"/>
          </p:cNvSpPr>
          <p:nvPr>
            <p:ph idx="1"/>
          </p:nvPr>
        </p:nvSpPr>
        <p:spPr/>
        <p:style>
          <a:lnRef idx="1">
            <a:schemeClr val="accent4"/>
          </a:lnRef>
          <a:fillRef idx="2">
            <a:schemeClr val="accent4"/>
          </a:fillRef>
          <a:effectRef idx="1">
            <a:schemeClr val="accent4"/>
          </a:effectRef>
          <a:fontRef idx="minor">
            <a:schemeClr val="dk1"/>
          </a:fontRef>
        </p:style>
        <p:txBody>
          <a:bodyPr>
            <a:normAutofit lnSpcReduction="10000"/>
          </a:bodyPr>
          <a:lstStyle/>
          <a:p>
            <a:pPr marL="0" indent="0">
              <a:buNone/>
            </a:pPr>
            <a:r>
              <a:rPr lang="en-GB" b="1" dirty="0"/>
              <a:t>Why is locomotion important to animals? </a:t>
            </a:r>
            <a:endParaRPr lang="en-GB" dirty="0"/>
          </a:p>
          <a:p>
            <a:pPr lvl="0"/>
            <a:r>
              <a:rPr lang="en-GB" dirty="0"/>
              <a:t>To </a:t>
            </a:r>
            <a:r>
              <a:rPr lang="en-GB" i="1" dirty="0" smtClean="0">
                <a:effectLst>
                  <a:outerShdw blurRad="38100" dist="38100" dir="2700000" algn="tl">
                    <a:srgbClr val="000000">
                      <a:alpha val="43137"/>
                    </a:srgbClr>
                  </a:outerShdw>
                </a:effectLst>
              </a:rPr>
              <a:t>escape </a:t>
            </a:r>
            <a:r>
              <a:rPr lang="en-GB" i="1" dirty="0">
                <a:effectLst>
                  <a:outerShdw blurRad="38100" dist="38100" dir="2700000" algn="tl">
                    <a:srgbClr val="000000">
                      <a:alpha val="43137"/>
                    </a:srgbClr>
                  </a:outerShdw>
                </a:effectLst>
              </a:rPr>
              <a:t>unfavourable</a:t>
            </a:r>
            <a:r>
              <a:rPr lang="en-GB" i="1" dirty="0" smtClean="0">
                <a:effectLst>
                  <a:outerShdw blurRad="38100" dist="38100" dir="2700000" algn="tl">
                    <a:srgbClr val="000000">
                      <a:alpha val="43137"/>
                    </a:srgbClr>
                  </a:outerShdw>
                </a:effectLst>
              </a:rPr>
              <a:t> conditions</a:t>
            </a:r>
            <a:r>
              <a:rPr lang="en-GB" dirty="0" smtClean="0"/>
              <a:t>, e.g</a:t>
            </a:r>
            <a:r>
              <a:rPr lang="en-GB" dirty="0"/>
              <a:t>. </a:t>
            </a:r>
            <a:r>
              <a:rPr lang="en-GB" dirty="0" smtClean="0"/>
              <a:t>predators, </a:t>
            </a:r>
          </a:p>
          <a:p>
            <a:pPr lvl="0"/>
            <a:r>
              <a:rPr lang="en-GB" dirty="0" smtClean="0"/>
              <a:t> To find </a:t>
            </a:r>
            <a:r>
              <a:rPr lang="en-GB" i="1" dirty="0">
                <a:effectLst>
                  <a:outerShdw blurRad="38100" dist="38100" dir="2700000" algn="tl">
                    <a:srgbClr val="000000">
                      <a:alpha val="43137"/>
                    </a:srgbClr>
                  </a:outerShdw>
                </a:effectLst>
              </a:rPr>
              <a:t>food</a:t>
            </a:r>
            <a:r>
              <a:rPr lang="en-GB" dirty="0"/>
              <a:t>; </a:t>
            </a:r>
          </a:p>
          <a:p>
            <a:pPr lvl="0"/>
            <a:r>
              <a:rPr lang="en-GB" dirty="0"/>
              <a:t>To </a:t>
            </a:r>
            <a:r>
              <a:rPr lang="en-GB" i="1" dirty="0">
                <a:effectLst>
                  <a:outerShdw blurRad="38100" dist="38100" dir="2700000" algn="tl">
                    <a:srgbClr val="000000">
                      <a:alpha val="43137"/>
                    </a:srgbClr>
                  </a:outerShdw>
                </a:effectLst>
              </a:rPr>
              <a:t>seek </a:t>
            </a:r>
            <a:r>
              <a:rPr lang="en-GB" i="1" dirty="0" smtClean="0">
                <a:effectLst>
                  <a:outerShdw blurRad="38100" dist="38100" dir="2700000" algn="tl">
                    <a:srgbClr val="000000">
                      <a:alpha val="43137"/>
                    </a:srgbClr>
                  </a:outerShdw>
                </a:effectLst>
              </a:rPr>
              <a:t>mates</a:t>
            </a:r>
            <a:r>
              <a:rPr lang="en-GB" i="1" dirty="0" smtClean="0"/>
              <a:t>;</a:t>
            </a:r>
            <a:endParaRPr lang="en-GB" dirty="0"/>
          </a:p>
          <a:p>
            <a:pPr lvl="0"/>
            <a:r>
              <a:rPr lang="en-GB" dirty="0"/>
              <a:t>To </a:t>
            </a:r>
            <a:r>
              <a:rPr lang="en-GB" i="1" dirty="0">
                <a:effectLst>
                  <a:outerShdw blurRad="38100" dist="38100" dir="2700000" algn="tl">
                    <a:srgbClr val="000000">
                      <a:alpha val="43137"/>
                    </a:srgbClr>
                  </a:outerShdw>
                </a:effectLst>
              </a:rPr>
              <a:t>disperse</a:t>
            </a:r>
            <a:r>
              <a:rPr lang="en-GB" dirty="0"/>
              <a:t> </a:t>
            </a:r>
            <a:r>
              <a:rPr lang="en-GB" dirty="0" smtClean="0"/>
              <a:t>to new habitats; </a:t>
            </a:r>
            <a:endParaRPr lang="en-GB" dirty="0"/>
          </a:p>
          <a:p>
            <a:pPr lvl="0"/>
            <a:r>
              <a:rPr lang="en-GB" dirty="0"/>
              <a:t>To </a:t>
            </a:r>
            <a:r>
              <a:rPr lang="en-GB" i="1" dirty="0" smtClean="0">
                <a:effectLst>
                  <a:outerShdw blurRad="38100" dist="38100" dir="2700000" algn="tl">
                    <a:srgbClr val="000000">
                      <a:alpha val="43137"/>
                    </a:srgbClr>
                  </a:outerShdw>
                </a:effectLst>
              </a:rPr>
              <a:t>seek favourable envi</a:t>
            </a:r>
            <a:r>
              <a:rPr lang="en-GB" dirty="0" smtClean="0">
                <a:effectLst>
                  <a:outerShdw blurRad="38100" dist="38100" dir="2700000" algn="tl">
                    <a:srgbClr val="000000">
                      <a:alpha val="43137"/>
                    </a:srgbClr>
                  </a:outerShdw>
                </a:effectLst>
              </a:rPr>
              <a:t>ronments</a:t>
            </a:r>
            <a:r>
              <a:rPr lang="en-GB" dirty="0" smtClean="0"/>
              <a:t>; e.g. shelter</a:t>
            </a:r>
            <a:endParaRPr lang="en-GB" dirty="0"/>
          </a:p>
          <a:p>
            <a:endParaRPr lang="en-GB" dirty="0"/>
          </a:p>
        </p:txBody>
      </p:sp>
      <p:pic>
        <p:nvPicPr>
          <p:cNvPr id="7" name="01 Come Thou Fount of Every Blessing.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53400" y="4466168"/>
            <a:ext cx="609600" cy="677333"/>
          </a:xfrm>
          <a:prstGeom prst="rect">
            <a:avLst/>
          </a:prstGeom>
        </p:spPr>
      </p:pic>
    </p:spTree>
    <p:extLst>
      <p:ext uri="{BB962C8B-B14F-4D97-AF65-F5344CB8AC3E}">
        <p14:creationId xmlns:p14="http://schemas.microsoft.com/office/powerpoint/2010/main" val="3639913407"/>
      </p:ext>
    </p:extLst>
  </p:cSld>
  <p:clrMapOvr>
    <a:masterClrMapping/>
  </p:clrMapOvr>
  <p:transition spd="slow">
    <p:wipe dir="u"/>
    <p:sndAc>
      <p:stSnd>
        <p:snd r:embed="rId4" name="camera.wav"/>
      </p:stSnd>
    </p:sndAc>
  </p:transition>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90772" fill="hold"/>
                                        <p:tgtEl>
                                          <p:spTgt spid="7"/>
                                        </p:tgtEl>
                                      </p:cBhvr>
                                    </p:cmd>
                                  </p:childTnLst>
                                </p:cTn>
                              </p:par>
                            </p:childTnLst>
                          </p:cTn>
                        </p:par>
                      </p:childTnLst>
                    </p:cTn>
                  </p:par>
                </p:childTnLst>
              </p:cTn>
              <p:nextCondLst>
                <p:cond evt="onClick" delay="0">
                  <p:tgtEl>
                    <p:spTgt spid="7"/>
                  </p:tgtEl>
                </p:cond>
              </p:nextCondLst>
            </p:seq>
            <p:audio>
              <p:cMediaNode vol="3774">
                <p:cTn id="7" fill="hold" display="0">
                  <p:stCondLst>
                    <p:cond delay="indefinite"/>
                  </p:stCondLst>
                  <p:endCondLst>
                    <p:cond evt="onStopAudio" delay="0">
                      <p:tgtEl>
                        <p:sldTgt/>
                      </p:tgtEl>
                    </p:cond>
                  </p:endCondLst>
                </p:cTn>
                <p:tgtEl>
                  <p:spTgt spid="7"/>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2"/>
          </a:lnRef>
          <a:fillRef idx="3">
            <a:schemeClr val="accent2"/>
          </a:fillRef>
          <a:effectRef idx="3">
            <a:schemeClr val="accent2"/>
          </a:effectRef>
          <a:fontRef idx="minor">
            <a:schemeClr val="lt1"/>
          </a:fontRef>
        </p:style>
        <p:txBody>
          <a:bodyPr/>
          <a:lstStyle/>
          <a:p>
            <a:r>
              <a:rPr lang="en-GB" b="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Human front skeletal view</a:t>
            </a:r>
            <a:endParaRPr lang="en-GB" b="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4" name="Text Placeholder 3"/>
          <p:cNvSpPr>
            <a:spLocks noGrp="1"/>
          </p:cNvSpPr>
          <p:nvPr>
            <p:ph type="body" sz="half" idx="2"/>
          </p:nvPr>
        </p:nvSpPr>
        <p:spPr/>
        <p:txBody>
          <a:bodyPr/>
          <a:lstStyle/>
          <a:p>
            <a:endParaRPr lang="en-GB" dirty="0"/>
          </a:p>
        </p:txBody>
      </p:sp>
      <p:pic>
        <p:nvPicPr>
          <p:cNvPr id="7" name="Content Placeholder 6"/>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3733801" y="227543"/>
            <a:ext cx="4648200" cy="4877152"/>
          </a:xfrm>
        </p:spPr>
      </p:pic>
    </p:spTree>
    <p:extLst>
      <p:ext uri="{BB962C8B-B14F-4D97-AF65-F5344CB8AC3E}">
        <p14:creationId xmlns:p14="http://schemas.microsoft.com/office/powerpoint/2010/main" val="1329879092"/>
      </p:ext>
    </p:extLst>
  </p:cSld>
  <p:clrMapOvr>
    <a:masterClrMapping/>
  </p:clrMapOvr>
  <p:transition spd="slow">
    <p:wipe dir="u"/>
    <p:sndAc>
      <p:stSnd>
        <p:snd r:embed="rId3" name="camera.wav"/>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1"/>
          </a:lnRef>
          <a:fillRef idx="3">
            <a:schemeClr val="accent1"/>
          </a:fillRef>
          <a:effectRef idx="3">
            <a:schemeClr val="accent1"/>
          </a:effectRef>
          <a:fontRef idx="minor">
            <a:schemeClr val="lt1"/>
          </a:fontRef>
        </p:style>
        <p:txBody>
          <a:bodyPr/>
          <a:lstStyle/>
          <a:p>
            <a:r>
              <a:rPr lang="en-GB" b="1" dirty="0"/>
              <a:t>axial skeleton</a:t>
            </a:r>
            <a:endParaRPr lang="en-GB" dirty="0"/>
          </a:p>
        </p:txBody>
      </p:sp>
      <p:sp>
        <p:nvSpPr>
          <p:cNvPr id="3" name="Content Placeholder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a:bodyPr>
          <a:lstStyle/>
          <a:p>
            <a:pPr marL="0" indent="0">
              <a:buNone/>
            </a:pPr>
            <a:r>
              <a:rPr lang="en-GB" dirty="0"/>
              <a:t>The </a:t>
            </a:r>
            <a:r>
              <a:rPr lang="en-GB" b="1" dirty="0"/>
              <a:t>axial </a:t>
            </a:r>
            <a:r>
              <a:rPr lang="en-GB" b="1" dirty="0" smtClean="0"/>
              <a:t>skeleton </a:t>
            </a:r>
            <a:r>
              <a:rPr lang="en-GB" dirty="0" smtClean="0"/>
              <a:t>has </a:t>
            </a:r>
            <a:r>
              <a:rPr lang="en-GB" dirty="0"/>
              <a:t>five </a:t>
            </a:r>
            <a:r>
              <a:rPr lang="en-GB" dirty="0" smtClean="0"/>
              <a:t>areas;</a:t>
            </a:r>
          </a:p>
          <a:p>
            <a:pPr>
              <a:buFont typeface="Wingdings" pitchFamily="2" charset="2"/>
              <a:buChar char="ü"/>
            </a:pPr>
            <a:r>
              <a:rPr lang="en-GB" dirty="0" smtClean="0">
                <a:effectLst>
                  <a:outerShdw blurRad="38100" dist="38100" dir="2700000" algn="tl">
                    <a:srgbClr val="000000">
                      <a:alpha val="43137"/>
                    </a:srgbClr>
                  </a:outerShdw>
                </a:effectLst>
              </a:rPr>
              <a:t>Skull, </a:t>
            </a:r>
          </a:p>
          <a:p>
            <a:pPr>
              <a:buFont typeface="Wingdings" pitchFamily="2" charset="2"/>
              <a:buChar char="ü"/>
            </a:pPr>
            <a:r>
              <a:rPr lang="en-GB" dirty="0" smtClean="0">
                <a:effectLst>
                  <a:outerShdw blurRad="38100" dist="38100" dir="2700000" algn="tl">
                    <a:srgbClr val="000000">
                      <a:alpha val="43137"/>
                    </a:srgbClr>
                  </a:outerShdw>
                </a:effectLst>
              </a:rPr>
              <a:t>Ossicles bones, </a:t>
            </a:r>
          </a:p>
          <a:p>
            <a:pPr>
              <a:buFont typeface="Wingdings" pitchFamily="2" charset="2"/>
              <a:buChar char="ü"/>
            </a:pPr>
            <a:r>
              <a:rPr lang="en-GB" dirty="0" smtClean="0">
                <a:effectLst>
                  <a:outerShdw blurRad="38100" dist="38100" dir="2700000" algn="tl">
                    <a:srgbClr val="000000">
                      <a:alpha val="43137"/>
                    </a:srgbClr>
                  </a:outerShdw>
                </a:effectLst>
              </a:rPr>
              <a:t>Hyoid bone </a:t>
            </a:r>
            <a:r>
              <a:rPr lang="en-GB" dirty="0">
                <a:effectLst>
                  <a:outerShdw blurRad="38100" dist="38100" dir="2700000" algn="tl">
                    <a:srgbClr val="000000">
                      <a:alpha val="43137"/>
                    </a:srgbClr>
                  </a:outerShdw>
                </a:effectLst>
              </a:rPr>
              <a:t>in the </a:t>
            </a:r>
            <a:r>
              <a:rPr lang="en-GB" dirty="0" smtClean="0">
                <a:effectLst>
                  <a:outerShdw blurRad="38100" dist="38100" dir="2700000" algn="tl">
                    <a:srgbClr val="000000">
                      <a:alpha val="43137"/>
                    </a:srgbClr>
                  </a:outerShdw>
                </a:effectLst>
              </a:rPr>
              <a:t>throat, </a:t>
            </a:r>
            <a:endParaRPr lang="en-GB" dirty="0">
              <a:effectLst>
                <a:outerShdw blurRad="38100" dist="38100" dir="2700000" algn="tl">
                  <a:srgbClr val="000000">
                    <a:alpha val="43137"/>
                  </a:srgbClr>
                </a:outerShdw>
              </a:effectLst>
            </a:endParaRPr>
          </a:p>
          <a:p>
            <a:pPr lvl="0">
              <a:buFont typeface="Wingdings" pitchFamily="2" charset="2"/>
              <a:buChar char="ü"/>
            </a:pPr>
            <a:r>
              <a:rPr lang="en-GB" dirty="0" smtClean="0">
                <a:effectLst>
                  <a:outerShdw blurRad="38100" dist="38100" dir="2700000" algn="tl">
                    <a:srgbClr val="000000">
                      <a:alpha val="43137"/>
                    </a:srgbClr>
                  </a:outerShdw>
                </a:effectLst>
              </a:rPr>
              <a:t>Vertebral column,  </a:t>
            </a:r>
            <a:endParaRPr lang="en-GB" dirty="0">
              <a:effectLst>
                <a:outerShdw blurRad="38100" dist="38100" dir="2700000" algn="tl">
                  <a:srgbClr val="000000">
                    <a:alpha val="43137"/>
                  </a:srgbClr>
                </a:outerShdw>
              </a:effectLst>
            </a:endParaRPr>
          </a:p>
          <a:p>
            <a:pPr lvl="0">
              <a:buFont typeface="Wingdings" pitchFamily="2" charset="2"/>
              <a:buChar char="ü"/>
            </a:pPr>
            <a:r>
              <a:rPr lang="en-GB" dirty="0" smtClean="0">
                <a:effectLst>
                  <a:outerShdw blurRad="38100" dist="38100" dir="2700000" algn="tl">
                    <a:srgbClr val="000000">
                      <a:alpha val="43137"/>
                    </a:srgbClr>
                  </a:outerShdw>
                </a:effectLst>
              </a:rPr>
              <a:t>Chest, </a:t>
            </a:r>
            <a:endParaRPr lang="en-GB" dirty="0">
              <a:effectLst>
                <a:outerShdw blurRad="38100" dist="38100" dir="2700000" algn="tl">
                  <a:srgbClr val="000000">
                    <a:alpha val="43137"/>
                  </a:srgbClr>
                </a:outerShdw>
              </a:effectLst>
            </a:endParaRPr>
          </a:p>
          <a:p>
            <a:endParaRPr lang="en-GB" dirty="0"/>
          </a:p>
        </p:txBody>
      </p:sp>
    </p:spTree>
    <p:extLst>
      <p:ext uri="{BB962C8B-B14F-4D97-AF65-F5344CB8AC3E}">
        <p14:creationId xmlns:p14="http://schemas.microsoft.com/office/powerpoint/2010/main" val="4111974893"/>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5"/>
          </a:lnRef>
          <a:fillRef idx="3">
            <a:schemeClr val="accent5"/>
          </a:fillRef>
          <a:effectRef idx="3">
            <a:schemeClr val="accent5"/>
          </a:effectRef>
          <a:fontRef idx="minor">
            <a:schemeClr val="lt1"/>
          </a:fontRef>
        </p:style>
        <p:txBody>
          <a:bodyPr>
            <a:normAutofit fontScale="90000"/>
          </a:bodyPr>
          <a:lstStyle/>
          <a:p>
            <a:r>
              <a:rPr lang="en-GB" b="1" dirty="0" smtClean="0"/>
              <a:t/>
            </a:r>
            <a:br>
              <a:rPr lang="en-GB" b="1" dirty="0" smtClean="0"/>
            </a:br>
            <a:r>
              <a:rPr lang="en-GB" b="1" dirty="0" smtClean="0"/>
              <a:t>Appendicular </a:t>
            </a:r>
            <a:r>
              <a:rPr lang="en-GB" b="1" dirty="0"/>
              <a:t>Skeleton</a:t>
            </a:r>
            <a:r>
              <a:rPr lang="en-GB" dirty="0"/>
              <a:t/>
            </a:r>
            <a:br>
              <a:rPr lang="en-GB" dirty="0"/>
            </a:br>
            <a:endParaRPr lang="en-GB" dirty="0"/>
          </a:p>
        </p:txBody>
      </p:sp>
      <p:sp>
        <p:nvSpPr>
          <p:cNvPr id="3" name="Content Placeholder 2"/>
          <p:cNvSpPr>
            <a:spLocks noGrp="1"/>
          </p:cNvSpPr>
          <p:nvPr>
            <p:ph idx="1"/>
          </p:nvPr>
        </p:nvSpPr>
        <p:spPr/>
        <p:style>
          <a:lnRef idx="1">
            <a:schemeClr val="accent5"/>
          </a:lnRef>
          <a:fillRef idx="2">
            <a:schemeClr val="accent5"/>
          </a:fillRef>
          <a:effectRef idx="1">
            <a:schemeClr val="accent5"/>
          </a:effectRef>
          <a:fontRef idx="minor">
            <a:schemeClr val="dk1"/>
          </a:fontRef>
        </p:style>
        <p:txBody>
          <a:bodyPr/>
          <a:lstStyle/>
          <a:p>
            <a:pPr marL="0" indent="0">
              <a:buNone/>
            </a:pPr>
            <a:r>
              <a:rPr lang="en-GB" dirty="0" smtClean="0"/>
              <a:t>The </a:t>
            </a:r>
            <a:r>
              <a:rPr lang="en-GB" i="1" dirty="0"/>
              <a:t>appendicular skeleton </a:t>
            </a:r>
            <a:r>
              <a:rPr lang="en-GB" dirty="0" smtClean="0"/>
              <a:t>consists of;</a:t>
            </a:r>
          </a:p>
          <a:p>
            <a:pPr>
              <a:buFont typeface="Wingdings" pitchFamily="2" charset="2"/>
              <a:buChar char="ü"/>
            </a:pPr>
            <a:r>
              <a:rPr lang="en-GB" sz="4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n-GB" sz="4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the limb </a:t>
            </a:r>
            <a:r>
              <a:rPr lang="en-GB" sz="4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bones,</a:t>
            </a:r>
          </a:p>
          <a:p>
            <a:pPr>
              <a:buFont typeface="Wingdings" pitchFamily="2" charset="2"/>
              <a:buChar char="ü"/>
            </a:pPr>
            <a:r>
              <a:rPr lang="en-GB" sz="4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the pelvic girdle,</a:t>
            </a:r>
          </a:p>
          <a:p>
            <a:pPr>
              <a:buFont typeface="Wingdings" pitchFamily="2" charset="2"/>
              <a:buChar char="ü"/>
            </a:pPr>
            <a:r>
              <a:rPr lang="en-GB" sz="4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pectoral</a:t>
            </a:r>
            <a:r>
              <a:rPr lang="en-GB" sz="4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n-GB" sz="4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girdle</a:t>
            </a:r>
            <a:r>
              <a:rPr lang="en-GB"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endParaRPr lang="en-GB"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3339808384"/>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lstStyle/>
          <a:p>
            <a:r>
              <a:rPr lang="en-GB" dirty="0" smtClean="0"/>
              <a:t>Skull</a:t>
            </a:r>
            <a:endParaRPr lang="en-GB" dirty="0"/>
          </a:p>
        </p:txBody>
      </p:sp>
      <p:sp>
        <p:nvSpPr>
          <p:cNvPr id="3" name="Content Placeholder 2"/>
          <p:cNvSpPr>
            <a:spLocks noGrp="1"/>
          </p:cNvSpPr>
          <p:nvPr>
            <p:ph sz="half" idx="1"/>
          </p:nvPr>
        </p:nvSpPr>
        <p:spPr/>
        <p:style>
          <a:lnRef idx="1">
            <a:schemeClr val="accent6"/>
          </a:lnRef>
          <a:fillRef idx="2">
            <a:schemeClr val="accent6"/>
          </a:fillRef>
          <a:effectRef idx="1">
            <a:schemeClr val="accent6"/>
          </a:effectRef>
          <a:fontRef idx="minor">
            <a:schemeClr val="dk1"/>
          </a:fontRef>
        </p:style>
        <p:txBody>
          <a:bodyPr>
            <a:normAutofit lnSpcReduction="10000"/>
          </a:bodyPr>
          <a:lstStyle/>
          <a:p>
            <a:pPr marL="0" indent="0">
              <a:buNone/>
            </a:pPr>
            <a:r>
              <a:rPr lang="en-GB" b="1" dirty="0"/>
              <a:t>The </a:t>
            </a:r>
            <a:r>
              <a:rPr lang="en-GB" b="1" dirty="0" smtClean="0"/>
              <a:t>Skull:</a:t>
            </a:r>
          </a:p>
          <a:p>
            <a:pPr>
              <a:buFont typeface="Wingdings" pitchFamily="2" charset="2"/>
              <a:buChar char="ü"/>
            </a:pPr>
            <a:r>
              <a:rPr lang="en-GB" dirty="0" smtClean="0"/>
              <a:t>Consists of </a:t>
            </a:r>
            <a:r>
              <a:rPr lang="en-GB" dirty="0"/>
              <a:t>cranium, facial bones and </a:t>
            </a:r>
            <a:r>
              <a:rPr lang="en-GB" dirty="0" smtClean="0"/>
              <a:t>two jaws,  </a:t>
            </a:r>
          </a:p>
          <a:p>
            <a:pPr>
              <a:buFont typeface="Wingdings" pitchFamily="2" charset="2"/>
              <a:buChar char="ü"/>
            </a:pPr>
            <a:r>
              <a:rPr lang="en-GB" dirty="0" smtClean="0"/>
              <a:t>At </a:t>
            </a:r>
            <a:r>
              <a:rPr lang="en-GB" dirty="0"/>
              <a:t>the base of the cranium, are </a:t>
            </a:r>
            <a:r>
              <a:rPr lang="en-GB" dirty="0" smtClean="0"/>
              <a:t> </a:t>
            </a:r>
            <a:r>
              <a:rPr lang="en-GB" i="1" dirty="0"/>
              <a:t>occipital condyles</a:t>
            </a:r>
            <a:r>
              <a:rPr lang="en-GB" dirty="0"/>
              <a:t> which articulate with the first vertebral bone, </a:t>
            </a:r>
            <a:r>
              <a:rPr lang="en-GB" i="1" dirty="0" smtClean="0"/>
              <a:t>atlas</a:t>
            </a:r>
            <a:r>
              <a:rPr lang="en-GB" dirty="0"/>
              <a:t>,</a:t>
            </a:r>
          </a:p>
          <a:p>
            <a:endParaRPr lang="en-GB" dirty="0"/>
          </a:p>
        </p:txBody>
      </p:sp>
      <p:sp>
        <p:nvSpPr>
          <p:cNvPr id="4" name="Content Placeholder 3"/>
          <p:cNvSpPr>
            <a:spLocks noGrp="1"/>
          </p:cNvSpPr>
          <p:nvPr>
            <p:ph sz="half" idx="2"/>
          </p:nvPr>
        </p:nvSpPr>
        <p:spPr/>
        <p:style>
          <a:lnRef idx="2">
            <a:schemeClr val="accent6"/>
          </a:lnRef>
          <a:fillRef idx="1">
            <a:schemeClr val="lt1"/>
          </a:fillRef>
          <a:effectRef idx="0">
            <a:schemeClr val="accent6"/>
          </a:effectRef>
          <a:fontRef idx="minor">
            <a:schemeClr val="dk1"/>
          </a:fontRef>
        </p:style>
        <p:txBody>
          <a:bodyPr>
            <a:normAutofit lnSpcReduction="10000"/>
          </a:bodyPr>
          <a:lstStyle/>
          <a:p>
            <a:pPr marL="0" indent="0">
              <a:buNone/>
            </a:pPr>
            <a:r>
              <a:rPr lang="en-GB" b="1" dirty="0"/>
              <a:t>Functions of the </a:t>
            </a:r>
            <a:r>
              <a:rPr lang="en-GB" b="1" dirty="0" smtClean="0"/>
              <a:t>Skull;</a:t>
            </a:r>
            <a:endParaRPr lang="en-GB" dirty="0"/>
          </a:p>
          <a:p>
            <a:pPr>
              <a:buFont typeface="Wingdings" pitchFamily="2" charset="2"/>
              <a:buChar char="ü"/>
            </a:pPr>
            <a:r>
              <a:rPr lang="en-GB" sz="3500" dirty="0" smtClean="0"/>
              <a:t>Mechanical protection of brain &amp; sensory organs.</a:t>
            </a:r>
            <a:endParaRPr lang="en-GB" sz="3500" dirty="0"/>
          </a:p>
          <a:p>
            <a:pPr>
              <a:buFont typeface="Wingdings" pitchFamily="2" charset="2"/>
              <a:buChar char="ü"/>
            </a:pPr>
            <a:r>
              <a:rPr lang="en-GB" sz="3500" dirty="0" smtClean="0"/>
              <a:t>Upper &amp; </a:t>
            </a:r>
            <a:r>
              <a:rPr lang="en-GB" sz="3500" dirty="0"/>
              <a:t>lower </a:t>
            </a:r>
            <a:r>
              <a:rPr lang="en-GB" sz="3500" dirty="0" smtClean="0"/>
              <a:t>jaws used </a:t>
            </a:r>
            <a:r>
              <a:rPr lang="en-GB" sz="3500" dirty="0"/>
              <a:t>for chewing food</a:t>
            </a:r>
            <a:r>
              <a:rPr lang="en-GB" sz="3500" dirty="0" smtClean="0"/>
              <a:t>.</a:t>
            </a:r>
            <a:endParaRPr lang="en-GB" sz="3500" dirty="0"/>
          </a:p>
        </p:txBody>
      </p:sp>
    </p:spTree>
    <p:extLst>
      <p:ext uri="{BB962C8B-B14F-4D97-AF65-F5344CB8AC3E}">
        <p14:creationId xmlns:p14="http://schemas.microsoft.com/office/powerpoint/2010/main" val="222258425"/>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r>
              <a:rPr lang="en-GB" dirty="0" smtClean="0"/>
              <a:t>Front view &amp; Lateral view of Human skull</a:t>
            </a:r>
            <a:endParaRPr lang="en-GB" dirty="0"/>
          </a:p>
        </p:txBody>
      </p:sp>
      <p:pic>
        <p:nvPicPr>
          <p:cNvPr id="5" name="Content Placeholder 4"/>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8019" t="10835" r="6294" b="7034"/>
          <a:stretch/>
        </p:blipFill>
        <p:spPr>
          <a:xfrm>
            <a:off x="3594271" y="486833"/>
            <a:ext cx="5052350" cy="4572000"/>
          </a:xfrm>
        </p:spPr>
      </p:pic>
      <p:sp>
        <p:nvSpPr>
          <p:cNvPr id="4" name="Text Placeholder 3"/>
          <p:cNvSpPr>
            <a:spLocks noGrp="1"/>
          </p:cNvSpPr>
          <p:nvPr>
            <p:ph type="body" sz="half" idx="2"/>
          </p:nvPr>
        </p:nvSpPr>
        <p:spPr/>
        <p:style>
          <a:lnRef idx="1">
            <a:schemeClr val="accent1"/>
          </a:lnRef>
          <a:fillRef idx="2">
            <a:schemeClr val="accent1"/>
          </a:fillRef>
          <a:effectRef idx="1">
            <a:schemeClr val="accent1"/>
          </a:effectRef>
          <a:fontRef idx="minor">
            <a:schemeClr val="dk1"/>
          </a:fontRef>
        </p:style>
        <p:txBody>
          <a:bodyPr>
            <a:normAutofit/>
          </a:bodyPr>
          <a:lstStyle/>
          <a:p>
            <a:r>
              <a:rPr lang="en-GB" dirty="0" smtClean="0"/>
              <a:t>Cranium bones include;</a:t>
            </a:r>
          </a:p>
          <a:p>
            <a:pPr marL="285750" indent="-285750">
              <a:buFont typeface="Wingdings" pitchFamily="2" charset="2"/>
              <a:buChar char="ü"/>
            </a:pPr>
            <a:r>
              <a:rPr lang="en-GB" sz="2800" dirty="0" smtClean="0"/>
              <a:t>Nasal bones,</a:t>
            </a:r>
          </a:p>
          <a:p>
            <a:pPr marL="285750" indent="-285750">
              <a:buFont typeface="Wingdings" pitchFamily="2" charset="2"/>
              <a:buChar char="ü"/>
            </a:pPr>
            <a:r>
              <a:rPr lang="en-GB" sz="2800" dirty="0" smtClean="0"/>
              <a:t>Frontal bones,</a:t>
            </a:r>
          </a:p>
          <a:p>
            <a:pPr marL="285750" indent="-285750">
              <a:buFont typeface="Wingdings" pitchFamily="2" charset="2"/>
              <a:buChar char="ü"/>
            </a:pPr>
            <a:r>
              <a:rPr lang="en-GB" sz="2800" dirty="0" smtClean="0"/>
              <a:t>Parietal bones,</a:t>
            </a:r>
          </a:p>
          <a:p>
            <a:pPr marL="285750" indent="-285750">
              <a:buFont typeface="Wingdings" pitchFamily="2" charset="2"/>
              <a:buChar char="ü"/>
            </a:pPr>
            <a:r>
              <a:rPr lang="en-GB" sz="2800" dirty="0" smtClean="0"/>
              <a:t>Temporal bones,</a:t>
            </a:r>
          </a:p>
          <a:p>
            <a:pPr marL="285750" indent="-285750">
              <a:buFont typeface="Wingdings" pitchFamily="2" charset="2"/>
              <a:buChar char="ü"/>
            </a:pPr>
            <a:r>
              <a:rPr lang="en-GB" sz="2800" dirty="0" smtClean="0"/>
              <a:t>Zygomatic arches,</a:t>
            </a:r>
          </a:p>
          <a:p>
            <a:pPr marL="285750" indent="-285750">
              <a:buFont typeface="Wingdings" pitchFamily="2" charset="2"/>
              <a:buChar char="ü"/>
            </a:pPr>
            <a:r>
              <a:rPr lang="en-GB" sz="2800" dirty="0" smtClean="0"/>
              <a:t>Occipital bones,</a:t>
            </a:r>
          </a:p>
          <a:p>
            <a:endParaRPr lang="en-GB" dirty="0"/>
          </a:p>
        </p:txBody>
      </p:sp>
    </p:spTree>
    <p:extLst>
      <p:ext uri="{BB962C8B-B14F-4D97-AF65-F5344CB8AC3E}">
        <p14:creationId xmlns:p14="http://schemas.microsoft.com/office/powerpoint/2010/main" val="2036115760"/>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3">
              <a:shade val="50000"/>
            </a:schemeClr>
          </a:lnRef>
          <a:fillRef idx="1">
            <a:schemeClr val="accent3"/>
          </a:fillRef>
          <a:effectRef idx="0">
            <a:schemeClr val="accent3"/>
          </a:effectRef>
          <a:fontRef idx="minor">
            <a:schemeClr val="lt1"/>
          </a:fontRef>
        </p:style>
        <p:txBody>
          <a:bodyPr/>
          <a:lstStyle/>
          <a:p>
            <a:r>
              <a:rPr lang="en-GB" dirty="0" smtClean="0"/>
              <a:t>THE VERTEBRAL COLUMN</a:t>
            </a:r>
            <a:endParaRPr lang="en-GB" dirty="0"/>
          </a:p>
        </p:txBody>
      </p:sp>
      <p:pic>
        <p:nvPicPr>
          <p:cNvPr id="5" name="Content Placeholder 4"/>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42188" t="8965" r="25493" b="45770"/>
          <a:stretch/>
        </p:blipFill>
        <p:spPr>
          <a:xfrm>
            <a:off x="4038601" y="232834"/>
            <a:ext cx="4191000" cy="4910666"/>
          </a:xfrm>
        </p:spPr>
      </p:pic>
      <p:sp>
        <p:nvSpPr>
          <p:cNvPr id="4" name="Text Placeholder 3"/>
          <p:cNvSpPr>
            <a:spLocks noGrp="1"/>
          </p:cNvSpPr>
          <p:nvPr>
            <p:ph type="body" sz="half" idx="2"/>
          </p:nvPr>
        </p:nvSpPr>
        <p:spPr/>
        <p:style>
          <a:lnRef idx="1">
            <a:schemeClr val="accent3"/>
          </a:lnRef>
          <a:fillRef idx="2">
            <a:schemeClr val="accent3"/>
          </a:fillRef>
          <a:effectRef idx="1">
            <a:schemeClr val="accent3"/>
          </a:effectRef>
          <a:fontRef idx="minor">
            <a:schemeClr val="dk1"/>
          </a:fontRef>
        </p:style>
        <p:txBody>
          <a:bodyPr/>
          <a:lstStyle/>
          <a:p>
            <a:r>
              <a:rPr lang="en-GB" dirty="0" smtClean="0"/>
              <a:t>Backbone consists of </a:t>
            </a:r>
            <a:r>
              <a:rPr lang="en-GB" b="1" i="1" dirty="0" smtClean="0"/>
              <a:t>Vertebrae</a:t>
            </a:r>
            <a:r>
              <a:rPr lang="en-GB" dirty="0" smtClean="0"/>
              <a:t> (Singular- </a:t>
            </a:r>
            <a:r>
              <a:rPr lang="en-GB" b="1" i="1" dirty="0" smtClean="0"/>
              <a:t>vertebra</a:t>
            </a:r>
            <a:r>
              <a:rPr lang="en-GB" dirty="0" smtClean="0"/>
              <a:t>) grouped into;</a:t>
            </a:r>
          </a:p>
          <a:p>
            <a:pPr marL="285750" indent="-285750">
              <a:buFont typeface="Wingdings" pitchFamily="2" charset="2"/>
              <a:buChar char="ü"/>
            </a:pPr>
            <a:r>
              <a:rPr lang="en-GB" sz="2400" i="1" dirty="0" smtClean="0">
                <a:effectLst>
                  <a:outerShdw blurRad="38100" dist="38100" dir="2700000" algn="tl">
                    <a:srgbClr val="000000">
                      <a:alpha val="43137"/>
                    </a:srgbClr>
                  </a:outerShdw>
                </a:effectLst>
              </a:rPr>
              <a:t>Cervical vertebrae</a:t>
            </a:r>
          </a:p>
          <a:p>
            <a:pPr marL="285750" indent="-285750">
              <a:buFont typeface="Wingdings" pitchFamily="2" charset="2"/>
              <a:buChar char="ü"/>
            </a:pPr>
            <a:r>
              <a:rPr lang="en-GB" sz="2400" i="1" dirty="0" smtClean="0">
                <a:effectLst>
                  <a:outerShdw blurRad="38100" dist="38100" dir="2700000" algn="tl">
                    <a:srgbClr val="000000">
                      <a:alpha val="43137"/>
                    </a:srgbClr>
                  </a:outerShdw>
                </a:effectLst>
              </a:rPr>
              <a:t>Thoracic vertebrae,</a:t>
            </a:r>
          </a:p>
          <a:p>
            <a:pPr marL="285750" indent="-285750">
              <a:buFont typeface="Wingdings" pitchFamily="2" charset="2"/>
              <a:buChar char="ü"/>
            </a:pPr>
            <a:r>
              <a:rPr lang="en-GB" sz="2400" i="1" dirty="0" smtClean="0">
                <a:effectLst>
                  <a:outerShdw blurRad="38100" dist="38100" dir="2700000" algn="tl">
                    <a:srgbClr val="000000">
                      <a:alpha val="43137"/>
                    </a:srgbClr>
                  </a:outerShdw>
                </a:effectLst>
              </a:rPr>
              <a:t>Lumbar vertebrae,</a:t>
            </a:r>
          </a:p>
          <a:p>
            <a:pPr marL="285750" indent="-285750">
              <a:buFont typeface="Wingdings" pitchFamily="2" charset="2"/>
              <a:buChar char="ü"/>
            </a:pPr>
            <a:r>
              <a:rPr lang="en-GB" sz="2400" i="1" dirty="0" smtClean="0">
                <a:effectLst>
                  <a:outerShdw blurRad="38100" dist="38100" dir="2700000" algn="tl">
                    <a:srgbClr val="000000">
                      <a:alpha val="43137"/>
                    </a:srgbClr>
                  </a:outerShdw>
                </a:effectLst>
              </a:rPr>
              <a:t>Sacral vertebrae,</a:t>
            </a:r>
          </a:p>
          <a:p>
            <a:pPr marL="285750" indent="-285750">
              <a:buFont typeface="Wingdings" pitchFamily="2" charset="2"/>
              <a:buChar char="ü"/>
            </a:pPr>
            <a:r>
              <a:rPr lang="en-GB" sz="2400" i="1" dirty="0" smtClean="0">
                <a:effectLst>
                  <a:outerShdw blurRad="38100" dist="38100" dir="2700000" algn="tl">
                    <a:srgbClr val="000000">
                      <a:alpha val="43137"/>
                    </a:srgbClr>
                  </a:outerShdw>
                </a:effectLst>
              </a:rPr>
              <a:t>Caudal vertebrae (coccyx),</a:t>
            </a:r>
            <a:endParaRPr lang="en-GB" sz="2400" i="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376425321"/>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lstStyle/>
          <a:p>
            <a:r>
              <a:rPr lang="en-GB" dirty="0" smtClean="0"/>
              <a:t>A TYPICAL VERTEBRA</a:t>
            </a:r>
            <a:endParaRPr lang="en-GB" dirty="0"/>
          </a:p>
        </p:txBody>
      </p:sp>
      <p:pic>
        <p:nvPicPr>
          <p:cNvPr id="5" name="Content Placeholder 4"/>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r="61419" b="74575"/>
          <a:stretch/>
        </p:blipFill>
        <p:spPr>
          <a:xfrm>
            <a:off x="3812312" y="227542"/>
            <a:ext cx="4888134" cy="4915958"/>
          </a:xfrm>
        </p:spPr>
      </p:pic>
      <p:sp>
        <p:nvSpPr>
          <p:cNvPr id="4" name="Text Placeholder 3"/>
          <p:cNvSpPr>
            <a:spLocks noGrp="1"/>
          </p:cNvSpPr>
          <p:nvPr>
            <p:ph type="body" sz="half" idx="2"/>
          </p:nvPr>
        </p:nvSpPr>
        <p:spPr/>
        <p:style>
          <a:lnRef idx="1">
            <a:schemeClr val="accent4"/>
          </a:lnRef>
          <a:fillRef idx="2">
            <a:schemeClr val="accent4"/>
          </a:fillRef>
          <a:effectRef idx="1">
            <a:schemeClr val="accent4"/>
          </a:effectRef>
          <a:fontRef idx="minor">
            <a:schemeClr val="dk1"/>
          </a:fontRef>
        </p:style>
        <p:txBody>
          <a:bodyPr>
            <a:normAutofit/>
          </a:bodyPr>
          <a:lstStyle/>
          <a:p>
            <a:r>
              <a:rPr lang="en-GB" dirty="0" smtClean="0"/>
              <a:t>A main parts of typical vertebra;</a:t>
            </a:r>
          </a:p>
          <a:p>
            <a:pPr marL="285750" indent="-285750">
              <a:buFont typeface="Wingdings" pitchFamily="2" charset="2"/>
              <a:buChar char="ü"/>
            </a:pPr>
            <a:r>
              <a:rPr lang="en-GB" i="1" dirty="0" smtClean="0">
                <a:effectLst>
                  <a:outerShdw blurRad="38100" dist="38100" dir="2700000" algn="tl">
                    <a:srgbClr val="000000">
                      <a:alpha val="43137"/>
                    </a:srgbClr>
                  </a:outerShdw>
                </a:effectLst>
              </a:rPr>
              <a:t>neural canal</a:t>
            </a:r>
            <a:r>
              <a:rPr lang="en-GB" i="1" dirty="0" smtClean="0"/>
              <a:t>- </a:t>
            </a:r>
            <a:r>
              <a:rPr lang="en-GB" dirty="0" smtClean="0"/>
              <a:t>passage of spinal cord,</a:t>
            </a:r>
          </a:p>
          <a:p>
            <a:pPr marL="285750" indent="-285750">
              <a:buFont typeface="Wingdings" pitchFamily="2" charset="2"/>
              <a:buChar char="ü"/>
            </a:pPr>
            <a:r>
              <a:rPr lang="en-GB" i="1" dirty="0" smtClean="0">
                <a:effectLst>
                  <a:outerShdw blurRad="38100" dist="38100" dir="2700000" algn="tl">
                    <a:srgbClr val="000000">
                      <a:alpha val="43137"/>
                    </a:srgbClr>
                  </a:outerShdw>
                </a:effectLst>
              </a:rPr>
              <a:t>Neural arch</a:t>
            </a:r>
            <a:r>
              <a:rPr lang="en-GB" i="1" dirty="0" smtClean="0"/>
              <a:t>- </a:t>
            </a:r>
            <a:r>
              <a:rPr lang="en-GB" dirty="0" smtClean="0"/>
              <a:t>surrounds neural canal,</a:t>
            </a:r>
          </a:p>
          <a:p>
            <a:pPr marL="285750" indent="-285750">
              <a:buFont typeface="Wingdings" pitchFamily="2" charset="2"/>
              <a:buChar char="ü"/>
            </a:pPr>
            <a:r>
              <a:rPr lang="en-GB" i="1" dirty="0" smtClean="0">
                <a:effectLst>
                  <a:outerShdw blurRad="38100" dist="38100" dir="2700000" algn="tl">
                    <a:srgbClr val="000000">
                      <a:alpha val="43137"/>
                    </a:srgbClr>
                  </a:outerShdw>
                </a:effectLst>
              </a:rPr>
              <a:t>Neural spine- </a:t>
            </a:r>
            <a:r>
              <a:rPr lang="en-GB" dirty="0" smtClean="0"/>
              <a:t>projects upwards/dorsally,</a:t>
            </a:r>
          </a:p>
          <a:p>
            <a:pPr marL="285750" indent="-285750">
              <a:buFont typeface="Wingdings" pitchFamily="2" charset="2"/>
              <a:buChar char="ü"/>
            </a:pPr>
            <a:r>
              <a:rPr lang="en-GB" i="1" dirty="0" smtClean="0">
                <a:effectLst>
                  <a:outerShdw blurRad="38100" dist="38100" dir="2700000" algn="tl">
                    <a:srgbClr val="000000">
                      <a:alpha val="43137"/>
                    </a:srgbClr>
                  </a:outerShdw>
                </a:effectLst>
              </a:rPr>
              <a:t>Centrum</a:t>
            </a:r>
            <a:r>
              <a:rPr lang="en-GB" dirty="0" smtClean="0"/>
              <a:t> (plural-</a:t>
            </a:r>
            <a:r>
              <a:rPr lang="en-GB" dirty="0" err="1" smtClean="0"/>
              <a:t>centra</a:t>
            </a:r>
            <a:r>
              <a:rPr lang="en-GB" dirty="0" smtClean="0"/>
              <a:t>)- ventrally located and fits into intervertebral discs on both sides</a:t>
            </a:r>
          </a:p>
          <a:p>
            <a:pPr marL="285750" indent="-285750">
              <a:buFont typeface="Wingdings" pitchFamily="2" charset="2"/>
              <a:buChar char="ü"/>
            </a:pPr>
            <a:r>
              <a:rPr lang="en-GB" i="1" dirty="0" smtClean="0">
                <a:effectLst>
                  <a:outerShdw blurRad="38100" dist="38100" dir="2700000" algn="tl">
                    <a:srgbClr val="000000">
                      <a:alpha val="43137"/>
                    </a:srgbClr>
                  </a:outerShdw>
                </a:effectLst>
              </a:rPr>
              <a:t>Transverse processes</a:t>
            </a:r>
            <a:r>
              <a:rPr lang="en-GB" i="1" dirty="0" smtClean="0"/>
              <a:t>- </a:t>
            </a:r>
            <a:r>
              <a:rPr lang="en-GB" dirty="0" smtClean="0"/>
              <a:t>on either side of neural arch,</a:t>
            </a:r>
          </a:p>
          <a:p>
            <a:pPr marL="285750" indent="-285750">
              <a:buFont typeface="Wingdings" pitchFamily="2" charset="2"/>
              <a:buChar char="ü"/>
            </a:pPr>
            <a:r>
              <a:rPr lang="en-GB" i="1" dirty="0" smtClean="0">
                <a:effectLst>
                  <a:outerShdw blurRad="38100" dist="38100" dir="2700000" algn="tl">
                    <a:srgbClr val="000000">
                      <a:alpha val="43137"/>
                    </a:srgbClr>
                  </a:outerShdw>
                </a:effectLst>
              </a:rPr>
              <a:t>Zygapophyses</a:t>
            </a:r>
            <a:r>
              <a:rPr lang="en-GB" b="1" dirty="0" smtClean="0">
                <a:effectLst>
                  <a:outerShdw blurRad="38100" dist="38100" dir="2700000" algn="tl">
                    <a:srgbClr val="000000">
                      <a:alpha val="43137"/>
                    </a:srgbClr>
                  </a:outerShdw>
                </a:effectLst>
              </a:rPr>
              <a:t> </a:t>
            </a:r>
            <a:r>
              <a:rPr lang="en-GB" dirty="0" smtClean="0"/>
              <a:t>(singular-</a:t>
            </a:r>
            <a:r>
              <a:rPr lang="en-GB" i="1" dirty="0" err="1" smtClean="0"/>
              <a:t>zygapophysis</a:t>
            </a:r>
            <a:r>
              <a:rPr lang="en-GB" dirty="0" smtClean="0"/>
              <a:t>)- articulation smooth facets with adjacent vertebra,</a:t>
            </a:r>
          </a:p>
          <a:p>
            <a:pPr marL="285750" indent="-285750">
              <a:buFont typeface="Wingdings" pitchFamily="2" charset="2"/>
              <a:buChar char="ü"/>
            </a:pPr>
            <a:endParaRPr lang="en-GB" dirty="0" smtClean="0"/>
          </a:p>
          <a:p>
            <a:pPr marL="285750" indent="-285750">
              <a:buFont typeface="Wingdings" pitchFamily="2" charset="2"/>
              <a:buChar char="ü"/>
            </a:pPr>
            <a:endParaRPr lang="en-GB" dirty="0"/>
          </a:p>
        </p:txBody>
      </p:sp>
    </p:spTree>
    <p:extLst>
      <p:ext uri="{BB962C8B-B14F-4D97-AF65-F5344CB8AC3E}">
        <p14:creationId xmlns:p14="http://schemas.microsoft.com/office/powerpoint/2010/main" val="3602214083"/>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5"/>
          </a:lnRef>
          <a:fillRef idx="3">
            <a:schemeClr val="accent5"/>
          </a:fillRef>
          <a:effectRef idx="3">
            <a:schemeClr val="accent5"/>
          </a:effectRef>
          <a:fontRef idx="minor">
            <a:schemeClr val="lt1"/>
          </a:fontRef>
        </p:style>
        <p:txBody>
          <a:bodyPr/>
          <a:lstStyle/>
          <a:p>
            <a:r>
              <a:rPr lang="en-GB" b="1" dirty="0"/>
              <a:t>Cervical Vertebrae</a:t>
            </a:r>
            <a:endParaRPr lang="en-GB" dirty="0"/>
          </a:p>
        </p:txBody>
      </p:sp>
      <p:sp>
        <p:nvSpPr>
          <p:cNvPr id="3" name="Content Placeholder 2"/>
          <p:cNvSpPr>
            <a:spLocks noGrp="1"/>
          </p:cNvSpPr>
          <p:nvPr>
            <p:ph idx="1"/>
          </p:nvPr>
        </p:nvSpPr>
        <p:spPr/>
        <p:style>
          <a:lnRef idx="1">
            <a:schemeClr val="accent5"/>
          </a:lnRef>
          <a:fillRef idx="2">
            <a:schemeClr val="accent5"/>
          </a:fillRef>
          <a:effectRef idx="1">
            <a:schemeClr val="accent5"/>
          </a:effectRef>
          <a:fontRef idx="minor">
            <a:schemeClr val="dk1"/>
          </a:fontRef>
        </p:style>
        <p:txBody>
          <a:bodyPr>
            <a:normAutofit fontScale="92500"/>
          </a:bodyPr>
          <a:lstStyle/>
          <a:p>
            <a:pPr marL="0" indent="0">
              <a:buNone/>
            </a:pPr>
            <a:r>
              <a:rPr lang="en-GB" dirty="0" smtClean="0"/>
              <a:t>Comprising of ;</a:t>
            </a:r>
          </a:p>
          <a:p>
            <a:pPr>
              <a:buFont typeface="Wingdings" pitchFamily="2" charset="2"/>
              <a:buChar char="ü"/>
            </a:pPr>
            <a:r>
              <a:rPr lang="en-GB" sz="4300" dirty="0" smtClean="0"/>
              <a:t>1</a:t>
            </a:r>
            <a:r>
              <a:rPr lang="en-GB" sz="4300" baseline="30000" dirty="0" smtClean="0"/>
              <a:t>st</a:t>
            </a:r>
            <a:r>
              <a:rPr lang="en-GB" sz="4300" dirty="0" smtClean="0"/>
              <a:t> Cervical vertebra (Atlas vertebra), </a:t>
            </a:r>
          </a:p>
          <a:p>
            <a:pPr>
              <a:buFont typeface="Wingdings" pitchFamily="2" charset="2"/>
              <a:buChar char="ü"/>
            </a:pPr>
            <a:r>
              <a:rPr lang="en-GB" sz="4300" dirty="0" smtClean="0"/>
              <a:t>2</a:t>
            </a:r>
            <a:r>
              <a:rPr lang="en-GB" sz="4300" baseline="30000" dirty="0" smtClean="0"/>
              <a:t>nd</a:t>
            </a:r>
            <a:r>
              <a:rPr lang="en-GB" sz="4300" dirty="0" smtClean="0"/>
              <a:t> Cervical vertebra (Axis vertebra), </a:t>
            </a:r>
          </a:p>
          <a:p>
            <a:pPr>
              <a:buFont typeface="Wingdings" pitchFamily="2" charset="2"/>
              <a:buChar char="ü"/>
            </a:pPr>
            <a:r>
              <a:rPr lang="en-GB" sz="4300" dirty="0" smtClean="0"/>
              <a:t>3</a:t>
            </a:r>
            <a:r>
              <a:rPr lang="en-GB" sz="4300" baseline="30000" dirty="0" smtClean="0"/>
              <a:t>rd</a:t>
            </a:r>
            <a:r>
              <a:rPr lang="en-GB" sz="4300" dirty="0" smtClean="0"/>
              <a:t> -7</a:t>
            </a:r>
            <a:r>
              <a:rPr lang="en-GB" sz="4300" baseline="30000" dirty="0" smtClean="0"/>
              <a:t>th</a:t>
            </a:r>
            <a:r>
              <a:rPr lang="en-GB" sz="4300" dirty="0" smtClean="0"/>
              <a:t> cervical vertebrae,</a:t>
            </a:r>
          </a:p>
        </p:txBody>
      </p:sp>
    </p:spTree>
    <p:extLst>
      <p:ext uri="{BB962C8B-B14F-4D97-AF65-F5344CB8AC3E}">
        <p14:creationId xmlns:p14="http://schemas.microsoft.com/office/powerpoint/2010/main" val="786865375"/>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867"/>
            <a:ext cx="8229600" cy="1189302"/>
          </a:xfrm>
        </p:spPr>
        <p:style>
          <a:lnRef idx="1">
            <a:schemeClr val="accent1"/>
          </a:lnRef>
          <a:fillRef idx="3">
            <a:schemeClr val="accent1"/>
          </a:fillRef>
          <a:effectRef idx="2">
            <a:schemeClr val="accent1"/>
          </a:effectRef>
          <a:fontRef idx="minor">
            <a:schemeClr val="lt1"/>
          </a:fontRef>
        </p:style>
        <p:txBody>
          <a:bodyPr>
            <a:normAutofit/>
          </a:bodyPr>
          <a:lstStyle/>
          <a:p>
            <a:r>
              <a:rPr lang="en-GB" sz="3200" dirty="0" smtClean="0"/>
              <a:t>Distinguishing features of cervical vertebrae</a:t>
            </a:r>
            <a:endParaRPr lang="en-GB" sz="3200" dirty="0"/>
          </a:p>
        </p:txBody>
      </p:sp>
      <p:sp>
        <p:nvSpPr>
          <p:cNvPr id="3" name="Content Placeholder 2"/>
          <p:cNvSpPr>
            <a:spLocks noGrp="1"/>
          </p:cNvSpPr>
          <p:nvPr>
            <p:ph idx="1"/>
          </p:nvPr>
        </p:nvSpPr>
        <p:spPr>
          <a:xfrm>
            <a:off x="457200" y="1333501"/>
            <a:ext cx="8229600" cy="3771636"/>
          </a:xfrm>
        </p:spPr>
        <p:style>
          <a:lnRef idx="1">
            <a:schemeClr val="accent1"/>
          </a:lnRef>
          <a:fillRef idx="2">
            <a:schemeClr val="accent1"/>
          </a:fillRef>
          <a:effectRef idx="1">
            <a:schemeClr val="accent1"/>
          </a:effectRef>
          <a:fontRef idx="minor">
            <a:schemeClr val="dk1"/>
          </a:fontRef>
        </p:style>
        <p:txBody>
          <a:bodyPr>
            <a:normAutofit/>
          </a:bodyPr>
          <a:lstStyle/>
          <a:p>
            <a:pPr marL="0" indent="0">
              <a:buNone/>
            </a:pPr>
            <a:r>
              <a:rPr lang="en-GB" dirty="0" smtClean="0"/>
              <a:t>All </a:t>
            </a:r>
            <a:r>
              <a:rPr lang="en-GB" dirty="0"/>
              <a:t>7 cervical vertebrae  have;</a:t>
            </a:r>
          </a:p>
          <a:p>
            <a:r>
              <a:rPr lang="en-GB" i="1" dirty="0" smtClean="0"/>
              <a:t>vertebrarterial canals</a:t>
            </a:r>
            <a:r>
              <a:rPr lang="en-GB" dirty="0"/>
              <a:t>,</a:t>
            </a:r>
            <a:endParaRPr lang="en-GB" dirty="0" smtClean="0"/>
          </a:p>
          <a:p>
            <a:r>
              <a:rPr lang="en-GB" i="1" dirty="0" smtClean="0"/>
              <a:t>transverse </a:t>
            </a:r>
            <a:r>
              <a:rPr lang="en-GB" i="1" dirty="0"/>
              <a:t>processes flattened </a:t>
            </a:r>
            <a:r>
              <a:rPr lang="en-GB" dirty="0"/>
              <a:t>out to form </a:t>
            </a:r>
            <a:r>
              <a:rPr lang="en-GB" i="1" dirty="0"/>
              <a:t>cervical </a:t>
            </a:r>
            <a:r>
              <a:rPr lang="en-GB" i="1" dirty="0" smtClean="0"/>
              <a:t>ribs</a:t>
            </a:r>
            <a:r>
              <a:rPr lang="en-GB" dirty="0"/>
              <a:t>,</a:t>
            </a:r>
            <a:endParaRPr lang="en-GB" dirty="0" smtClean="0"/>
          </a:p>
          <a:p>
            <a:r>
              <a:rPr lang="en-GB" i="1" dirty="0" smtClean="0"/>
              <a:t> </a:t>
            </a:r>
            <a:r>
              <a:rPr lang="en-GB" i="1" dirty="0"/>
              <a:t>large </a:t>
            </a:r>
            <a:r>
              <a:rPr lang="en-GB" dirty="0"/>
              <a:t>neural </a:t>
            </a:r>
            <a:r>
              <a:rPr lang="en-GB" dirty="0" smtClean="0"/>
              <a:t>cavity, </a:t>
            </a:r>
          </a:p>
          <a:p>
            <a:r>
              <a:rPr lang="en-GB" dirty="0" smtClean="0"/>
              <a:t> </a:t>
            </a:r>
            <a:r>
              <a:rPr lang="en-GB" i="1" dirty="0"/>
              <a:t>small</a:t>
            </a:r>
            <a:r>
              <a:rPr lang="en-GB" dirty="0"/>
              <a:t> </a:t>
            </a:r>
            <a:r>
              <a:rPr lang="en-GB" dirty="0" smtClean="0"/>
              <a:t>centrum</a:t>
            </a:r>
            <a:r>
              <a:rPr lang="en-GB" dirty="0"/>
              <a:t>,</a:t>
            </a:r>
          </a:p>
          <a:p>
            <a:endParaRPr lang="en-GB" dirty="0"/>
          </a:p>
        </p:txBody>
      </p:sp>
    </p:spTree>
    <p:extLst>
      <p:ext uri="{BB962C8B-B14F-4D97-AF65-F5344CB8AC3E}">
        <p14:creationId xmlns:p14="http://schemas.microsoft.com/office/powerpoint/2010/main" val="2635352830"/>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3"/>
          </a:lnRef>
          <a:fillRef idx="3">
            <a:schemeClr val="accent3"/>
          </a:fillRef>
          <a:effectRef idx="3">
            <a:schemeClr val="accent3"/>
          </a:effectRef>
          <a:fontRef idx="minor">
            <a:schemeClr val="lt1"/>
          </a:fontRef>
        </p:style>
        <p:txBody>
          <a:bodyPr/>
          <a:lstStyle/>
          <a:p>
            <a:r>
              <a:rPr lang="en-GB" dirty="0" smtClean="0"/>
              <a:t>Atlas vertebra dorsal view</a:t>
            </a:r>
            <a:endParaRPr lang="en-GB" dirty="0"/>
          </a:p>
        </p:txBody>
      </p:sp>
      <p:pic>
        <p:nvPicPr>
          <p:cNvPr id="5" name="Content Placeholder 4"/>
          <p:cNvPicPr>
            <a:picLocks noGrp="1" noChangeAspect="1"/>
          </p:cNvPicPr>
          <p:nvPr>
            <p:ph idx="1"/>
          </p:nvPr>
        </p:nvPicPr>
        <p:blipFill rotWithShape="1">
          <a:blip r:embed="rId3">
            <a:extLst>
              <a:ext uri="{28A0092B-C50C-407E-A947-70E740481C1C}">
                <a14:useLocalDpi xmlns:a14="http://schemas.microsoft.com/office/drawing/2010/main" val="0"/>
              </a:ext>
            </a:extLst>
          </a:blip>
          <a:srcRect l="16906" t="14531" r="13781" b="3634"/>
          <a:stretch/>
        </p:blipFill>
        <p:spPr>
          <a:xfrm>
            <a:off x="3733802" y="1079501"/>
            <a:ext cx="4648198" cy="3979333"/>
          </a:xfrm>
        </p:spPr>
      </p:pic>
      <p:sp>
        <p:nvSpPr>
          <p:cNvPr id="4" name="Text Placeholder 3"/>
          <p:cNvSpPr>
            <a:spLocks noGrp="1"/>
          </p:cNvSpPr>
          <p:nvPr>
            <p:ph type="body" sz="half" idx="2"/>
          </p:nvPr>
        </p:nvSpPr>
        <p:spPr/>
        <p:style>
          <a:lnRef idx="1">
            <a:schemeClr val="accent3"/>
          </a:lnRef>
          <a:fillRef idx="2">
            <a:schemeClr val="accent3"/>
          </a:fillRef>
          <a:effectRef idx="1">
            <a:schemeClr val="accent3"/>
          </a:effectRef>
          <a:fontRef idx="minor">
            <a:schemeClr val="dk1"/>
          </a:fontRef>
        </p:style>
        <p:txBody>
          <a:bodyPr>
            <a:normAutofit fontScale="92500" lnSpcReduction="20000"/>
          </a:bodyPr>
          <a:lstStyle/>
          <a:p>
            <a:r>
              <a:rPr lang="en-GB" dirty="0" smtClean="0"/>
              <a:t>Features of the Atlas vertebra;</a:t>
            </a:r>
          </a:p>
          <a:p>
            <a:pPr marL="285750" indent="-285750">
              <a:buFont typeface="Wingdings" pitchFamily="2" charset="2"/>
              <a:buChar char="ü"/>
            </a:pPr>
            <a:r>
              <a:rPr lang="en-GB" sz="2200" b="1" dirty="0" smtClean="0"/>
              <a:t>Very large Neural canal,</a:t>
            </a:r>
          </a:p>
          <a:p>
            <a:pPr marL="285750" indent="-285750">
              <a:buFont typeface="Wingdings" pitchFamily="2" charset="2"/>
              <a:buChar char="ü"/>
            </a:pPr>
            <a:r>
              <a:rPr lang="en-GB" sz="2200" b="1" dirty="0" smtClean="0"/>
              <a:t>Prominent cervical ribs (transverse processes),</a:t>
            </a:r>
          </a:p>
          <a:p>
            <a:pPr marL="285750" indent="-285750">
              <a:buFont typeface="Wingdings" pitchFamily="2" charset="2"/>
              <a:buChar char="ü"/>
            </a:pPr>
            <a:r>
              <a:rPr lang="en-GB" sz="2200" b="1" dirty="0" smtClean="0"/>
              <a:t>Large hollow facets (articulate with occipital condyles)</a:t>
            </a:r>
          </a:p>
          <a:p>
            <a:pPr marL="285750" indent="-285750">
              <a:buFont typeface="Wingdings" pitchFamily="2" charset="2"/>
              <a:buChar char="ü"/>
            </a:pPr>
            <a:r>
              <a:rPr lang="en-GB" sz="2200" b="1" dirty="0" smtClean="0"/>
              <a:t>Reduced centrum,</a:t>
            </a:r>
          </a:p>
          <a:p>
            <a:pPr marL="285750" indent="-285750">
              <a:buFont typeface="Wingdings" pitchFamily="2" charset="2"/>
              <a:buChar char="ü"/>
            </a:pPr>
            <a:r>
              <a:rPr lang="en-GB" sz="2200" b="1" dirty="0" smtClean="0"/>
              <a:t>Reduced neural spine,</a:t>
            </a:r>
          </a:p>
          <a:p>
            <a:pPr marL="285750" indent="-285750">
              <a:buFont typeface="Wingdings" pitchFamily="2" charset="2"/>
              <a:buChar char="ü"/>
            </a:pPr>
            <a:r>
              <a:rPr lang="en-GB" sz="2200" b="1" dirty="0" smtClean="0"/>
              <a:t>Large Postzygapophyses to articulate  with prezygapophyses of axis,</a:t>
            </a:r>
          </a:p>
          <a:p>
            <a:pPr marL="285750" indent="-285750">
              <a:buFont typeface="Wingdings" pitchFamily="2" charset="2"/>
              <a:buChar char="ü"/>
            </a:pPr>
            <a:endParaRPr lang="en-GB" dirty="0"/>
          </a:p>
        </p:txBody>
      </p:sp>
    </p:spTree>
    <p:extLst>
      <p:ext uri="{BB962C8B-B14F-4D97-AF65-F5344CB8AC3E}">
        <p14:creationId xmlns:p14="http://schemas.microsoft.com/office/powerpoint/2010/main" val="1843583818"/>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1"/>
          </a:lnRef>
          <a:fillRef idx="3">
            <a:schemeClr val="accent1"/>
          </a:fillRef>
          <a:effectRef idx="3">
            <a:schemeClr val="accent1"/>
          </a:effectRef>
          <a:fontRef idx="minor">
            <a:schemeClr val="lt1"/>
          </a:fontRef>
        </p:style>
        <p:txBody>
          <a:bodyPr>
            <a:normAutofit fontScale="90000"/>
          </a:bodyPr>
          <a:lstStyle/>
          <a:p>
            <a:r>
              <a:rPr lang="en-GB" dirty="0" smtClean="0"/>
              <a:t>Locomotion in Unicellular Organisms</a:t>
            </a:r>
            <a:endParaRPr lang="en-GB" dirty="0"/>
          </a:p>
        </p:txBody>
      </p:sp>
      <p:sp>
        <p:nvSpPr>
          <p:cNvPr id="3" name="Content Placeholder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a:bodyPr>
          <a:lstStyle/>
          <a:p>
            <a:pPr marL="0" indent="0">
              <a:buNone/>
            </a:pPr>
            <a:r>
              <a:rPr lang="en-GB" sz="4000" dirty="0" smtClean="0"/>
              <a:t>Involves using;</a:t>
            </a:r>
          </a:p>
          <a:p>
            <a:pPr>
              <a:buFont typeface="Wingdings" pitchFamily="2" charset="2"/>
              <a:buChar char="ü"/>
            </a:pPr>
            <a:r>
              <a:rPr lang="en-GB" sz="4000" dirty="0" smtClean="0">
                <a:effectLst>
                  <a:outerShdw blurRad="38100" dist="38100" dir="2700000" algn="tl">
                    <a:srgbClr val="000000">
                      <a:alpha val="43137"/>
                    </a:srgbClr>
                  </a:outerShdw>
                </a:effectLst>
              </a:rPr>
              <a:t>Pseudopodi</a:t>
            </a:r>
            <a:r>
              <a:rPr lang="en-GB" sz="4000" dirty="0" smtClean="0"/>
              <a:t>a  e.g. amoeba. </a:t>
            </a:r>
          </a:p>
          <a:p>
            <a:pPr>
              <a:buFont typeface="Wingdings" pitchFamily="2" charset="2"/>
              <a:buChar char="ü"/>
            </a:pPr>
            <a:r>
              <a:rPr lang="en-GB" sz="4000" dirty="0">
                <a:effectLst>
                  <a:outerShdw blurRad="38100" dist="38100" dir="2700000" algn="tl">
                    <a:srgbClr val="000000">
                      <a:alpha val="43137"/>
                    </a:srgbClr>
                  </a:outerShdw>
                </a:effectLst>
              </a:rPr>
              <a:t>flagellum</a:t>
            </a:r>
            <a:r>
              <a:rPr lang="en-GB" sz="4000" dirty="0"/>
              <a:t> </a:t>
            </a:r>
            <a:r>
              <a:rPr lang="en-GB" sz="4000" dirty="0" smtClean="0"/>
              <a:t>e.g. </a:t>
            </a:r>
            <a:r>
              <a:rPr lang="en-GB" sz="4000" i="1" dirty="0" smtClean="0"/>
              <a:t>Trypanosoma spp.</a:t>
            </a:r>
            <a:r>
              <a:rPr lang="en-GB" sz="4000" dirty="0" smtClean="0"/>
              <a:t> </a:t>
            </a:r>
          </a:p>
          <a:p>
            <a:pPr>
              <a:buFont typeface="Wingdings" pitchFamily="2" charset="2"/>
              <a:buChar char="ü"/>
            </a:pPr>
            <a:r>
              <a:rPr lang="en-GB" sz="4000" dirty="0">
                <a:effectLst>
                  <a:outerShdw blurRad="38100" dist="38100" dir="2700000" algn="tl">
                    <a:srgbClr val="000000">
                      <a:alpha val="43137"/>
                    </a:srgbClr>
                  </a:outerShdw>
                </a:effectLst>
              </a:rPr>
              <a:t>cilia</a:t>
            </a:r>
            <a:r>
              <a:rPr lang="en-GB" sz="4000" i="1" dirty="0">
                <a:effectLst>
                  <a:outerShdw blurRad="38100" dist="38100" dir="2700000" algn="tl">
                    <a:srgbClr val="000000">
                      <a:alpha val="43137"/>
                    </a:srgbClr>
                  </a:outerShdw>
                </a:effectLst>
              </a:rPr>
              <a:t> </a:t>
            </a:r>
            <a:r>
              <a:rPr lang="en-GB" sz="4000" i="1" dirty="0" smtClean="0"/>
              <a:t> </a:t>
            </a:r>
            <a:r>
              <a:rPr lang="en-GB" sz="4000" dirty="0" smtClean="0"/>
              <a:t>e.g. </a:t>
            </a:r>
            <a:r>
              <a:rPr lang="en-GB" sz="4000" i="1" dirty="0" smtClean="0"/>
              <a:t>Paramecium spp.</a:t>
            </a:r>
            <a:r>
              <a:rPr lang="en-GB" sz="4000" dirty="0" smtClean="0"/>
              <a:t> </a:t>
            </a:r>
            <a:endParaRPr lang="en-GB" sz="4000" dirty="0"/>
          </a:p>
        </p:txBody>
      </p:sp>
    </p:spTree>
    <p:extLst>
      <p:ext uri="{BB962C8B-B14F-4D97-AF65-F5344CB8AC3E}">
        <p14:creationId xmlns:p14="http://schemas.microsoft.com/office/powerpoint/2010/main" val="2870552099"/>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en-GB" dirty="0" smtClean="0"/>
              <a:t>Atlas anterior view </a:t>
            </a:r>
            <a:endParaRPr lang="en-GB" dirty="0"/>
          </a:p>
        </p:txBody>
      </p:sp>
      <p:pic>
        <p:nvPicPr>
          <p:cNvPr id="6" name="Picture Placeholder 5"/>
          <p:cNvPicPr>
            <a:picLocks noGrp="1" noChangeAspect="1"/>
          </p:cNvPicPr>
          <p:nvPr>
            <p:ph type="pic" idx="1"/>
          </p:nvPr>
        </p:nvPicPr>
        <p:blipFill>
          <a:blip r:embed="rId3">
            <a:extLst>
              <a:ext uri="{28A0092B-C50C-407E-A947-70E740481C1C}">
                <a14:useLocalDpi xmlns:a14="http://schemas.microsoft.com/office/drawing/2010/main" val="0"/>
              </a:ext>
            </a:extLst>
          </a:blip>
          <a:srcRect t="12500" b="12500"/>
          <a:stretch>
            <a:fillRect/>
          </a:stretch>
        </p:blipFill>
        <p:spPr/>
      </p:pic>
      <p:sp>
        <p:nvSpPr>
          <p:cNvPr id="4" name="Text Placeholder 3"/>
          <p:cNvSpPr>
            <a:spLocks noGrp="1"/>
          </p:cNvSpPr>
          <p:nvPr>
            <p:ph type="body" sz="half" idx="2"/>
          </p:nvPr>
        </p:nvSpPr>
        <p:spPr/>
        <p:style>
          <a:lnRef idx="0">
            <a:schemeClr val="accent3"/>
          </a:lnRef>
          <a:fillRef idx="3">
            <a:schemeClr val="accent3"/>
          </a:fillRef>
          <a:effectRef idx="3">
            <a:schemeClr val="accent3"/>
          </a:effectRef>
          <a:fontRef idx="minor">
            <a:schemeClr val="lt1"/>
          </a:fontRef>
        </p:style>
        <p:txBody>
          <a:bodyPr>
            <a:noAutofit/>
          </a:bodyPr>
          <a:lstStyle/>
          <a:p>
            <a:r>
              <a:rPr lang="en-GB" sz="2000" b="1" dirty="0" smtClean="0"/>
              <a:t>Showing the articulation surface with the occipital condyles of the skull</a:t>
            </a:r>
            <a:endParaRPr lang="en-GB" sz="2000" b="1" dirty="0"/>
          </a:p>
        </p:txBody>
      </p:sp>
    </p:spTree>
    <p:extLst>
      <p:ext uri="{BB962C8B-B14F-4D97-AF65-F5344CB8AC3E}">
        <p14:creationId xmlns:p14="http://schemas.microsoft.com/office/powerpoint/2010/main" val="2204239808"/>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pPr algn="ctr"/>
            <a:r>
              <a:rPr lang="en-GB" dirty="0" smtClean="0"/>
              <a:t>Atlas posterior view</a:t>
            </a:r>
            <a:endParaRPr lang="en-GB" dirty="0"/>
          </a:p>
        </p:txBody>
      </p:sp>
      <p:pic>
        <p:nvPicPr>
          <p:cNvPr id="8" name="Picture Placeholder 7"/>
          <p:cNvPicPr>
            <a:picLocks noGrp="1" noChangeAspect="1"/>
          </p:cNvPicPr>
          <p:nvPr>
            <p:ph type="pic" idx="1"/>
          </p:nvPr>
        </p:nvPicPr>
        <p:blipFill rotWithShape="1">
          <a:blip r:embed="rId3">
            <a:extLst>
              <a:ext uri="{28A0092B-C50C-407E-A947-70E740481C1C}">
                <a14:useLocalDpi xmlns:a14="http://schemas.microsoft.com/office/drawing/2010/main" val="0"/>
              </a:ext>
            </a:extLst>
          </a:blip>
          <a:srcRect l="9946" t="12500" r="6531" b="24174"/>
          <a:stretch/>
        </p:blipFill>
        <p:spPr>
          <a:xfrm>
            <a:off x="1524001" y="510646"/>
            <a:ext cx="6477000" cy="3362854"/>
          </a:xfrm>
        </p:spPr>
      </p:pic>
      <p:sp>
        <p:nvSpPr>
          <p:cNvPr id="4" name="Text Placeholder 3"/>
          <p:cNvSpPr>
            <a:spLocks noGrp="1"/>
          </p:cNvSpPr>
          <p:nvPr>
            <p:ph type="body" sz="half" idx="2"/>
          </p:nvPr>
        </p:nvSpPr>
        <p:spPr/>
        <p:txBody>
          <a:bodyPr/>
          <a:lstStyle/>
          <a:p>
            <a:endParaRPr lang="en-GB" dirty="0"/>
          </a:p>
        </p:txBody>
      </p:sp>
    </p:spTree>
    <p:extLst>
      <p:ext uri="{BB962C8B-B14F-4D97-AF65-F5344CB8AC3E}">
        <p14:creationId xmlns:p14="http://schemas.microsoft.com/office/powerpoint/2010/main" val="3522701104"/>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lstStyle/>
          <a:p>
            <a:r>
              <a:rPr lang="en-GB" dirty="0" smtClean="0"/>
              <a:t>Axis vertebra lateral view</a:t>
            </a:r>
            <a:endParaRPr lang="en-GB" dirty="0"/>
          </a:p>
        </p:txBody>
      </p:sp>
      <p:pic>
        <p:nvPicPr>
          <p:cNvPr id="5" name="Content Placeholder 4"/>
          <p:cNvPicPr>
            <a:picLocks noGrp="1" noChangeAspect="1"/>
          </p:cNvPicPr>
          <p:nvPr>
            <p:ph idx="1"/>
          </p:nvPr>
        </p:nvPicPr>
        <p:blipFill rotWithShape="1">
          <a:blip r:embed="rId3">
            <a:extLst>
              <a:ext uri="{28A0092B-C50C-407E-A947-70E740481C1C}">
                <a14:useLocalDpi xmlns:a14="http://schemas.microsoft.com/office/drawing/2010/main" val="0"/>
              </a:ext>
            </a:extLst>
          </a:blip>
          <a:srcRect l="8176" t="6418" r="3199" b="11042"/>
          <a:stretch/>
        </p:blipFill>
        <p:spPr>
          <a:xfrm>
            <a:off x="3523700" y="486835"/>
            <a:ext cx="5620302" cy="4741333"/>
          </a:xfrm>
        </p:spPr>
      </p:pic>
      <p:sp>
        <p:nvSpPr>
          <p:cNvPr id="4" name="Text Placeholder 3"/>
          <p:cNvSpPr>
            <a:spLocks noGrp="1"/>
          </p:cNvSpPr>
          <p:nvPr>
            <p:ph type="body" sz="half" idx="2"/>
          </p:nvPr>
        </p:nvSpPr>
        <p:spPr/>
        <p:style>
          <a:lnRef idx="1">
            <a:schemeClr val="accent4"/>
          </a:lnRef>
          <a:fillRef idx="2">
            <a:schemeClr val="accent4"/>
          </a:fillRef>
          <a:effectRef idx="1">
            <a:schemeClr val="accent4"/>
          </a:effectRef>
          <a:fontRef idx="minor">
            <a:schemeClr val="dk1"/>
          </a:fontRef>
        </p:style>
        <p:txBody>
          <a:bodyPr>
            <a:normAutofit fontScale="92500" lnSpcReduction="20000"/>
          </a:bodyPr>
          <a:lstStyle/>
          <a:p>
            <a:r>
              <a:rPr lang="en-GB" dirty="0" smtClean="0"/>
              <a:t>Features of Axis vertebra;</a:t>
            </a:r>
          </a:p>
          <a:p>
            <a:pPr marL="285750" indent="-285750">
              <a:buFont typeface="Wingdings" pitchFamily="2" charset="2"/>
              <a:buChar char="ü"/>
            </a:pPr>
            <a:r>
              <a:rPr lang="en-GB" sz="3000" b="1" i="1" dirty="0" smtClean="0"/>
              <a:t>Large centrum </a:t>
            </a:r>
            <a:r>
              <a:rPr lang="en-GB" sz="3000" dirty="0" smtClean="0"/>
              <a:t>forming </a:t>
            </a:r>
            <a:r>
              <a:rPr lang="en-GB" sz="3000" b="1" i="1" dirty="0" smtClean="0"/>
              <a:t>Odontoid process</a:t>
            </a:r>
            <a:r>
              <a:rPr lang="en-GB" sz="3000" dirty="0" smtClean="0"/>
              <a:t>,</a:t>
            </a:r>
          </a:p>
          <a:p>
            <a:pPr marL="285750" indent="-285750">
              <a:buFont typeface="Wingdings" pitchFamily="2" charset="2"/>
              <a:buChar char="ü"/>
            </a:pPr>
            <a:r>
              <a:rPr lang="en-GB" sz="3000" dirty="0" smtClean="0">
                <a:effectLst>
                  <a:outerShdw blurRad="38100" dist="38100" dir="2700000" algn="tl">
                    <a:srgbClr val="000000">
                      <a:alpha val="43137"/>
                    </a:srgbClr>
                  </a:outerShdw>
                </a:effectLst>
              </a:rPr>
              <a:t> large neural spine,</a:t>
            </a:r>
          </a:p>
          <a:p>
            <a:pPr marL="285750" indent="-285750">
              <a:buFont typeface="Wingdings" pitchFamily="2" charset="2"/>
              <a:buChar char="ü"/>
            </a:pPr>
            <a:r>
              <a:rPr lang="en-GB" sz="3000" dirty="0" smtClean="0">
                <a:effectLst>
                  <a:outerShdw blurRad="38100" dist="38100" dir="2700000" algn="tl">
                    <a:srgbClr val="000000">
                      <a:alpha val="43137"/>
                    </a:srgbClr>
                  </a:outerShdw>
                </a:effectLst>
              </a:rPr>
              <a:t>Flat cervical ribs,</a:t>
            </a:r>
          </a:p>
          <a:p>
            <a:pPr marL="285750" indent="-285750">
              <a:buFont typeface="Wingdings" pitchFamily="2" charset="2"/>
              <a:buChar char="ü"/>
            </a:pPr>
            <a:r>
              <a:rPr lang="en-GB" sz="3000" dirty="0" smtClean="0">
                <a:effectLst>
                  <a:outerShdw blurRad="38100" dist="38100" dir="2700000" algn="tl">
                    <a:srgbClr val="000000">
                      <a:alpha val="43137"/>
                    </a:srgbClr>
                  </a:outerShdw>
                </a:effectLst>
              </a:rPr>
              <a:t>postzygapophyses</a:t>
            </a:r>
            <a:endParaRPr lang="en-GB" sz="30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414163151"/>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lstStyle/>
          <a:p>
            <a:r>
              <a:rPr lang="en-GB" dirty="0" smtClean="0"/>
              <a:t>Axis Vertebra Anterior view</a:t>
            </a:r>
            <a:endParaRPr lang="en-GB"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133601" y="1333500"/>
            <a:ext cx="4800600" cy="4191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467665994"/>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lstStyle/>
          <a:p>
            <a:r>
              <a:rPr lang="en-GB" dirty="0" smtClean="0"/>
              <a:t>Axis Vertebra posterior view</a:t>
            </a:r>
            <a:endParaRPr lang="en-GB"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009357" y="1333501"/>
            <a:ext cx="4881946" cy="4233333"/>
          </a:xfrm>
        </p:spPr>
      </p:pic>
    </p:spTree>
    <p:extLst>
      <p:ext uri="{BB962C8B-B14F-4D97-AF65-F5344CB8AC3E}">
        <p14:creationId xmlns:p14="http://schemas.microsoft.com/office/powerpoint/2010/main" val="1143487584"/>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5"/>
          </a:lnRef>
          <a:fillRef idx="3">
            <a:schemeClr val="accent5"/>
          </a:fillRef>
          <a:effectRef idx="2">
            <a:schemeClr val="accent5"/>
          </a:effectRef>
          <a:fontRef idx="minor">
            <a:schemeClr val="lt1"/>
          </a:fontRef>
        </p:style>
        <p:txBody>
          <a:bodyPr/>
          <a:lstStyle/>
          <a:p>
            <a:r>
              <a:rPr lang="en-GB" dirty="0" smtClean="0"/>
              <a:t>3</a:t>
            </a:r>
            <a:r>
              <a:rPr lang="en-GB" baseline="30000" dirty="0" smtClean="0"/>
              <a:t>rd</a:t>
            </a:r>
            <a:r>
              <a:rPr lang="en-GB" dirty="0" smtClean="0"/>
              <a:t> – 7</a:t>
            </a:r>
            <a:r>
              <a:rPr lang="en-GB" baseline="30000" dirty="0" smtClean="0"/>
              <a:t>th</a:t>
            </a:r>
            <a:r>
              <a:rPr lang="en-GB" dirty="0" smtClean="0"/>
              <a:t> Cervical vertebra anterior view</a:t>
            </a:r>
            <a:endParaRPr lang="en-GB" dirty="0"/>
          </a:p>
        </p:txBody>
      </p:sp>
      <p:pic>
        <p:nvPicPr>
          <p:cNvPr id="6" name="Content Placeholder 5"/>
          <p:cNvPicPr>
            <a:picLocks noGrp="1" noChangeAspect="1"/>
          </p:cNvPicPr>
          <p:nvPr>
            <p:ph idx="1"/>
          </p:nvPr>
        </p:nvPicPr>
        <p:blipFill rotWithShape="1">
          <a:blip r:embed="rId3">
            <a:extLst>
              <a:ext uri="{28A0092B-C50C-407E-A947-70E740481C1C}">
                <a14:useLocalDpi xmlns:a14="http://schemas.microsoft.com/office/drawing/2010/main" val="0"/>
              </a:ext>
            </a:extLst>
          </a:blip>
          <a:srcRect l="24843" t="15237" r="20925" b="11042"/>
          <a:stretch/>
        </p:blipFill>
        <p:spPr>
          <a:xfrm>
            <a:off x="4038602" y="275814"/>
            <a:ext cx="4495798" cy="4867687"/>
          </a:xfrm>
        </p:spPr>
      </p:pic>
      <p:sp>
        <p:nvSpPr>
          <p:cNvPr id="4" name="Text Placeholder 3"/>
          <p:cNvSpPr>
            <a:spLocks noGrp="1"/>
          </p:cNvSpPr>
          <p:nvPr>
            <p:ph type="body" sz="half" idx="2"/>
          </p:nvPr>
        </p:nvSpPr>
        <p:spPr/>
        <p:style>
          <a:lnRef idx="1">
            <a:schemeClr val="accent1"/>
          </a:lnRef>
          <a:fillRef idx="2">
            <a:schemeClr val="accent1"/>
          </a:fillRef>
          <a:effectRef idx="1">
            <a:schemeClr val="accent1"/>
          </a:effectRef>
          <a:fontRef idx="minor">
            <a:schemeClr val="dk1"/>
          </a:fontRef>
        </p:style>
        <p:txBody>
          <a:bodyPr>
            <a:normAutofit/>
          </a:bodyPr>
          <a:lstStyle/>
          <a:p>
            <a:r>
              <a:rPr lang="en-GB" dirty="0"/>
              <a:t>All 7 cervical vertebrae  have;</a:t>
            </a:r>
          </a:p>
          <a:p>
            <a:pPr marL="285750" indent="-285750">
              <a:buFont typeface="Wingdings" pitchFamily="2" charset="2"/>
              <a:buChar char="ü"/>
            </a:pPr>
            <a:r>
              <a:rPr lang="en-GB" sz="2400" i="1" dirty="0"/>
              <a:t>vertebrarterial canals</a:t>
            </a:r>
            <a:r>
              <a:rPr lang="en-GB" sz="2400" dirty="0"/>
              <a:t>,</a:t>
            </a:r>
          </a:p>
          <a:p>
            <a:pPr marL="285750" indent="-285750">
              <a:buFont typeface="Wingdings" pitchFamily="2" charset="2"/>
              <a:buChar char="ü"/>
            </a:pPr>
            <a:r>
              <a:rPr lang="en-GB" sz="2400" i="1" dirty="0"/>
              <a:t>transverse processes flattened </a:t>
            </a:r>
            <a:r>
              <a:rPr lang="en-GB" sz="2400" dirty="0"/>
              <a:t>out to form </a:t>
            </a:r>
            <a:r>
              <a:rPr lang="en-GB" sz="2400" b="1" i="1" dirty="0"/>
              <a:t>cervical ribs</a:t>
            </a:r>
            <a:r>
              <a:rPr lang="en-GB" sz="2400" b="1" dirty="0"/>
              <a:t>,</a:t>
            </a:r>
          </a:p>
          <a:p>
            <a:pPr marL="285750" indent="-285750">
              <a:buFont typeface="Wingdings" pitchFamily="2" charset="2"/>
              <a:buChar char="ü"/>
            </a:pPr>
            <a:r>
              <a:rPr lang="en-GB" sz="2400" i="1" dirty="0"/>
              <a:t> large </a:t>
            </a:r>
            <a:r>
              <a:rPr lang="en-GB" sz="2400" dirty="0"/>
              <a:t>neural cavity, </a:t>
            </a:r>
          </a:p>
          <a:p>
            <a:pPr marL="285750" indent="-285750">
              <a:buFont typeface="Wingdings" pitchFamily="2" charset="2"/>
              <a:buChar char="ü"/>
            </a:pPr>
            <a:r>
              <a:rPr lang="en-GB" sz="2400" dirty="0"/>
              <a:t> </a:t>
            </a:r>
            <a:r>
              <a:rPr lang="en-GB" sz="2400" i="1" dirty="0"/>
              <a:t>small</a:t>
            </a:r>
            <a:r>
              <a:rPr lang="en-GB" sz="2400" dirty="0"/>
              <a:t> centrum,</a:t>
            </a:r>
          </a:p>
          <a:p>
            <a:endParaRPr lang="en-GB" dirty="0"/>
          </a:p>
        </p:txBody>
      </p:sp>
    </p:spTree>
    <p:extLst>
      <p:ext uri="{BB962C8B-B14F-4D97-AF65-F5344CB8AC3E}">
        <p14:creationId xmlns:p14="http://schemas.microsoft.com/office/powerpoint/2010/main" val="3381635294"/>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1"/>
          </a:lnRef>
          <a:fillRef idx="3">
            <a:schemeClr val="accent1"/>
          </a:fillRef>
          <a:effectRef idx="3">
            <a:schemeClr val="accent1"/>
          </a:effectRef>
          <a:fontRef idx="minor">
            <a:schemeClr val="lt1"/>
          </a:fontRef>
        </p:style>
        <p:txBody>
          <a:bodyPr>
            <a:normAutofit/>
          </a:bodyPr>
          <a:lstStyle/>
          <a:p>
            <a:r>
              <a:rPr lang="en-GB" sz="3600" dirty="0" smtClean="0"/>
              <a:t>3</a:t>
            </a:r>
            <a:r>
              <a:rPr lang="en-GB" sz="3600" baseline="30000" dirty="0" smtClean="0"/>
              <a:t>rd</a:t>
            </a:r>
            <a:r>
              <a:rPr lang="en-GB" sz="3600" dirty="0" smtClean="0"/>
              <a:t>-7</a:t>
            </a:r>
            <a:r>
              <a:rPr lang="en-GB" sz="3600" baseline="30000" dirty="0" smtClean="0"/>
              <a:t>th</a:t>
            </a:r>
            <a:r>
              <a:rPr lang="en-GB" sz="3600" dirty="0" smtClean="0"/>
              <a:t> Cervical vertebrae Posterior view</a:t>
            </a:r>
            <a:endParaRPr lang="en-GB" sz="3600"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676400" y="1248836"/>
            <a:ext cx="5791200" cy="3979333"/>
          </a:xfrm>
        </p:spPr>
      </p:pic>
    </p:spTree>
    <p:extLst>
      <p:ext uri="{BB962C8B-B14F-4D97-AF65-F5344CB8AC3E}">
        <p14:creationId xmlns:p14="http://schemas.microsoft.com/office/powerpoint/2010/main" val="951796930"/>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1"/>
          </a:lnRef>
          <a:fillRef idx="3">
            <a:schemeClr val="accent1"/>
          </a:fillRef>
          <a:effectRef idx="3">
            <a:schemeClr val="accent1"/>
          </a:effectRef>
          <a:fontRef idx="minor">
            <a:schemeClr val="lt1"/>
          </a:fontRef>
        </p:style>
        <p:txBody>
          <a:bodyPr/>
          <a:lstStyle/>
          <a:p>
            <a:r>
              <a:rPr lang="en-GB" dirty="0" smtClean="0"/>
              <a:t>Adaptations of cervical vertebrae</a:t>
            </a:r>
            <a:endParaRPr lang="en-GB" dirty="0"/>
          </a:p>
        </p:txBody>
      </p:sp>
      <p:sp>
        <p:nvSpPr>
          <p:cNvPr id="3" name="Content Placeholder 2"/>
          <p:cNvSpPr>
            <a:spLocks noGrp="1"/>
          </p:cNvSpPr>
          <p:nvPr>
            <p:ph idx="1"/>
          </p:nvPr>
        </p:nvSpPr>
        <p:spPr/>
        <p:style>
          <a:lnRef idx="1">
            <a:schemeClr val="accent5"/>
          </a:lnRef>
          <a:fillRef idx="2">
            <a:schemeClr val="accent5"/>
          </a:fillRef>
          <a:effectRef idx="1">
            <a:schemeClr val="accent5"/>
          </a:effectRef>
          <a:fontRef idx="minor">
            <a:schemeClr val="dk1"/>
          </a:fontRef>
        </p:style>
        <p:txBody>
          <a:bodyPr>
            <a:normAutofit fontScale="92500" lnSpcReduction="20000"/>
          </a:bodyPr>
          <a:lstStyle/>
          <a:p>
            <a:r>
              <a:rPr lang="en-GB" dirty="0" smtClean="0"/>
              <a:t> </a:t>
            </a:r>
            <a:r>
              <a:rPr lang="en-GB" dirty="0"/>
              <a:t>broad neural arch for protection of the spinal cord.</a:t>
            </a:r>
            <a:r>
              <a:rPr lang="en-GB" i="1" dirty="0"/>
              <a:t> </a:t>
            </a:r>
            <a:endParaRPr lang="en-GB" i="1" dirty="0" smtClean="0"/>
          </a:p>
          <a:p>
            <a:r>
              <a:rPr lang="en-GB" dirty="0" smtClean="0"/>
              <a:t> </a:t>
            </a:r>
            <a:r>
              <a:rPr lang="en-GB" dirty="0"/>
              <a:t>forked and short transverse processes for the attachment of neck muscles. </a:t>
            </a:r>
            <a:endParaRPr lang="en-GB" dirty="0" smtClean="0"/>
          </a:p>
          <a:p>
            <a:r>
              <a:rPr lang="en-GB" dirty="0" smtClean="0"/>
              <a:t>Atlas </a:t>
            </a:r>
            <a:r>
              <a:rPr lang="en-GB" dirty="0"/>
              <a:t>has broad surfaces for articulation with the </a:t>
            </a:r>
            <a:r>
              <a:rPr lang="en-GB" dirty="0" smtClean="0"/>
              <a:t>occipital condyles </a:t>
            </a:r>
            <a:r>
              <a:rPr lang="en-GB" dirty="0"/>
              <a:t>of the skull to permit nodding movement of the skull. </a:t>
            </a:r>
            <a:endParaRPr lang="en-GB" dirty="0" smtClean="0"/>
          </a:p>
          <a:p>
            <a:r>
              <a:rPr lang="en-GB" dirty="0" smtClean="0"/>
              <a:t>vertebrarterial </a:t>
            </a:r>
            <a:r>
              <a:rPr lang="en-GB" dirty="0"/>
              <a:t>canals for passage of neck blood vessels and nerves.  </a:t>
            </a:r>
            <a:endParaRPr lang="en-GB" dirty="0" smtClean="0"/>
          </a:p>
          <a:p>
            <a:endParaRPr lang="en-GB" dirty="0"/>
          </a:p>
        </p:txBody>
      </p:sp>
    </p:spTree>
    <p:extLst>
      <p:ext uri="{BB962C8B-B14F-4D97-AF65-F5344CB8AC3E}">
        <p14:creationId xmlns:p14="http://schemas.microsoft.com/office/powerpoint/2010/main" val="551221131"/>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1"/>
          </a:lnRef>
          <a:fillRef idx="3">
            <a:schemeClr val="accent1"/>
          </a:fillRef>
          <a:effectRef idx="3">
            <a:schemeClr val="accent1"/>
          </a:effectRef>
          <a:fontRef idx="minor">
            <a:schemeClr val="lt1"/>
          </a:fontRef>
        </p:style>
        <p:txBody>
          <a:bodyPr/>
          <a:lstStyle/>
          <a:p>
            <a:r>
              <a:rPr lang="en-GB" dirty="0" smtClean="0"/>
              <a:t>continued</a:t>
            </a:r>
            <a:endParaRPr lang="en-GB" dirty="0"/>
          </a:p>
        </p:txBody>
      </p:sp>
      <p:sp>
        <p:nvSpPr>
          <p:cNvPr id="3" name="Content Placeholder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lnSpcReduction="10000"/>
          </a:bodyPr>
          <a:lstStyle/>
          <a:p>
            <a:r>
              <a:rPr lang="en-GB" dirty="0"/>
              <a:t>Axis has odontoid process; a projection of the centrum to permit rotator movement of the skull.  </a:t>
            </a:r>
          </a:p>
          <a:p>
            <a:r>
              <a:rPr lang="en-GB" dirty="0"/>
              <a:t>The odontoid process acts as a pivot; for the atlas and skull. </a:t>
            </a:r>
          </a:p>
          <a:p>
            <a:r>
              <a:rPr lang="en-GB" dirty="0"/>
              <a:t> short neural spine for attachment of neck muscles. </a:t>
            </a:r>
            <a:endParaRPr lang="en-GB" i="1" dirty="0"/>
          </a:p>
          <a:p>
            <a:r>
              <a:rPr lang="en-GB" dirty="0"/>
              <a:t>wide neural canal for passage of the enlarged spinal cord.  </a:t>
            </a:r>
          </a:p>
          <a:p>
            <a:endParaRPr lang="en-GB" dirty="0"/>
          </a:p>
        </p:txBody>
      </p:sp>
    </p:spTree>
    <p:extLst>
      <p:ext uri="{BB962C8B-B14F-4D97-AF65-F5344CB8AC3E}">
        <p14:creationId xmlns:p14="http://schemas.microsoft.com/office/powerpoint/2010/main" val="1661792924"/>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lstStyle/>
          <a:p>
            <a:r>
              <a:rPr lang="en-GB" sz="2800" dirty="0" smtClean="0"/>
              <a:t>Thoracic</a:t>
            </a:r>
            <a:r>
              <a:rPr lang="en-GB" dirty="0" smtClean="0"/>
              <a:t> Vertebrae (lateral view)</a:t>
            </a:r>
            <a:endParaRPr lang="en-GB" dirty="0"/>
          </a:p>
        </p:txBody>
      </p:sp>
      <p:pic>
        <p:nvPicPr>
          <p:cNvPr id="5" name="Content Placeholder 4"/>
          <p:cNvPicPr>
            <a:picLocks noGrp="1" noChangeAspect="1"/>
          </p:cNvPicPr>
          <p:nvPr>
            <p:ph idx="1"/>
          </p:nvPr>
        </p:nvPicPr>
        <p:blipFill rotWithShape="1">
          <a:blip r:embed="rId3">
            <a:extLst>
              <a:ext uri="{28A0092B-C50C-407E-A947-70E740481C1C}">
                <a14:useLocalDpi xmlns:a14="http://schemas.microsoft.com/office/drawing/2010/main" val="0"/>
              </a:ext>
            </a:extLst>
          </a:blip>
          <a:srcRect l="5531" t="19115" r="3729" b="28679"/>
          <a:stretch/>
        </p:blipFill>
        <p:spPr>
          <a:xfrm>
            <a:off x="3649578" y="1567901"/>
            <a:ext cx="5162242" cy="2474933"/>
          </a:xfrm>
        </p:spPr>
      </p:pic>
      <p:sp>
        <p:nvSpPr>
          <p:cNvPr id="4" name="Text Placeholder 3"/>
          <p:cNvSpPr>
            <a:spLocks noGrp="1"/>
          </p:cNvSpPr>
          <p:nvPr>
            <p:ph type="body" sz="half" idx="2"/>
          </p:nvPr>
        </p:nvSpPr>
        <p:spPr/>
        <p:style>
          <a:lnRef idx="1">
            <a:schemeClr val="accent4"/>
          </a:lnRef>
          <a:fillRef idx="2">
            <a:schemeClr val="accent4"/>
          </a:fillRef>
          <a:effectRef idx="1">
            <a:schemeClr val="accent4"/>
          </a:effectRef>
          <a:fontRef idx="minor">
            <a:schemeClr val="dk1"/>
          </a:fontRef>
        </p:style>
        <p:txBody>
          <a:bodyPr/>
          <a:lstStyle/>
          <a:p>
            <a:r>
              <a:rPr lang="en-GB" b="1" dirty="0" smtClean="0"/>
              <a:t>Distinguishing</a:t>
            </a:r>
            <a:r>
              <a:rPr lang="en-GB" dirty="0" smtClean="0"/>
              <a:t> features of a thoracic vertebra;</a:t>
            </a:r>
          </a:p>
          <a:p>
            <a:pPr marL="285750" indent="-285750">
              <a:buFont typeface="Wingdings" pitchFamily="2" charset="2"/>
              <a:buChar char="ü"/>
            </a:pPr>
            <a:r>
              <a:rPr lang="en-GB" b="1" dirty="0" smtClean="0"/>
              <a:t>Long neural spine </a:t>
            </a:r>
            <a:r>
              <a:rPr lang="en-GB" dirty="0" smtClean="0"/>
              <a:t>projecting upwards &amp; backwards,</a:t>
            </a:r>
          </a:p>
          <a:p>
            <a:pPr marL="285750" indent="-285750">
              <a:buFont typeface="Wingdings" pitchFamily="2" charset="2"/>
              <a:buChar char="ü"/>
            </a:pPr>
            <a:r>
              <a:rPr lang="en-GB" b="1" dirty="0" smtClean="0"/>
              <a:t>Short</a:t>
            </a:r>
            <a:r>
              <a:rPr lang="en-GB" dirty="0" smtClean="0"/>
              <a:t> transverse processes,</a:t>
            </a:r>
          </a:p>
          <a:p>
            <a:pPr marL="285750" indent="-285750">
              <a:buFont typeface="Wingdings" pitchFamily="2" charset="2"/>
              <a:buChar char="ü"/>
            </a:pPr>
            <a:r>
              <a:rPr lang="en-GB" b="1" dirty="0" smtClean="0"/>
              <a:t>Tubercular facet </a:t>
            </a:r>
            <a:r>
              <a:rPr lang="en-GB" dirty="0" smtClean="0"/>
              <a:t>(on ventral side of transverse processes),</a:t>
            </a:r>
          </a:p>
          <a:p>
            <a:pPr marL="285750" indent="-285750">
              <a:buFont typeface="Wingdings" pitchFamily="2" charset="2"/>
              <a:buChar char="ü"/>
            </a:pPr>
            <a:r>
              <a:rPr lang="en-GB" b="1" dirty="0" smtClean="0"/>
              <a:t>Capitular demi-facet</a:t>
            </a:r>
            <a:r>
              <a:rPr lang="en-GB" dirty="0" smtClean="0"/>
              <a:t>,</a:t>
            </a:r>
          </a:p>
          <a:p>
            <a:r>
              <a:rPr lang="en-GB" dirty="0" smtClean="0"/>
              <a:t>Other features;</a:t>
            </a:r>
          </a:p>
          <a:p>
            <a:pPr marL="285750" indent="-285750">
              <a:buFont typeface="Wingdings" pitchFamily="2" charset="2"/>
              <a:buChar char="ü"/>
            </a:pPr>
            <a:r>
              <a:rPr lang="en-GB" dirty="0"/>
              <a:t>Large centrum</a:t>
            </a:r>
            <a:r>
              <a:rPr lang="en-GB" dirty="0" smtClean="0"/>
              <a:t>,</a:t>
            </a:r>
          </a:p>
          <a:p>
            <a:pPr marL="285750" indent="-285750">
              <a:buFont typeface="Wingdings" pitchFamily="2" charset="2"/>
              <a:buChar char="ü"/>
            </a:pPr>
            <a:r>
              <a:rPr lang="en-GB" dirty="0"/>
              <a:t>Large neural canal,</a:t>
            </a:r>
          </a:p>
          <a:p>
            <a:pPr marL="285750" indent="-285750">
              <a:buFont typeface="Wingdings" pitchFamily="2" charset="2"/>
              <a:buChar char="ü"/>
            </a:pPr>
            <a:r>
              <a:rPr lang="en-GB" dirty="0"/>
              <a:t> </a:t>
            </a:r>
            <a:r>
              <a:rPr lang="en-GB" dirty="0" smtClean="0"/>
              <a:t>Prezygapophyses</a:t>
            </a:r>
            <a:r>
              <a:rPr lang="en-GB" dirty="0"/>
              <a:t>,</a:t>
            </a:r>
          </a:p>
          <a:p>
            <a:pPr marL="285750" indent="-285750">
              <a:buFont typeface="Wingdings" pitchFamily="2" charset="2"/>
              <a:buChar char="ü"/>
            </a:pPr>
            <a:r>
              <a:rPr lang="en-GB" dirty="0"/>
              <a:t>Postzygapophyses,</a:t>
            </a:r>
          </a:p>
          <a:p>
            <a:pPr marL="285750" indent="-285750">
              <a:buFont typeface="Wingdings" pitchFamily="2" charset="2"/>
              <a:buChar char="ü"/>
            </a:pPr>
            <a:r>
              <a:rPr lang="en-GB" dirty="0"/>
              <a:t>Neural canal,</a:t>
            </a:r>
          </a:p>
          <a:p>
            <a:pPr marL="285750" indent="-285750">
              <a:buFont typeface="Wingdings" pitchFamily="2" charset="2"/>
              <a:buChar char="ü"/>
            </a:pPr>
            <a:endParaRPr lang="en-GB" dirty="0"/>
          </a:p>
          <a:p>
            <a:pPr marL="285750" indent="-285750">
              <a:buFont typeface="Wingdings" pitchFamily="2" charset="2"/>
              <a:buChar char="ü"/>
            </a:pPr>
            <a:endParaRPr lang="en-GB" dirty="0"/>
          </a:p>
        </p:txBody>
      </p:sp>
    </p:spTree>
    <p:extLst>
      <p:ext uri="{BB962C8B-B14F-4D97-AF65-F5344CB8AC3E}">
        <p14:creationId xmlns:p14="http://schemas.microsoft.com/office/powerpoint/2010/main" val="3155621128"/>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81366"/>
          </a:xfrm>
        </p:spPr>
        <p:style>
          <a:lnRef idx="0">
            <a:schemeClr val="accent2"/>
          </a:lnRef>
          <a:fillRef idx="3">
            <a:schemeClr val="accent2"/>
          </a:fillRef>
          <a:effectRef idx="3">
            <a:schemeClr val="accent2"/>
          </a:effectRef>
          <a:fontRef idx="minor">
            <a:schemeClr val="lt1"/>
          </a:fontRef>
        </p:style>
        <p:txBody>
          <a:bodyPr>
            <a:normAutofit fontScale="90000"/>
          </a:bodyPr>
          <a:lstStyle/>
          <a:p>
            <a:r>
              <a:rPr lang="en-GB" sz="4000" b="1" dirty="0" smtClean="0"/>
              <a:t/>
            </a:r>
            <a:br>
              <a:rPr lang="en-GB" sz="4000" b="1" dirty="0" smtClean="0"/>
            </a:br>
            <a:r>
              <a:rPr lang="en-GB" sz="4000" b="1" dirty="0" smtClean="0"/>
              <a:t>Locomotion </a:t>
            </a:r>
            <a:r>
              <a:rPr lang="en-GB" sz="4000" b="1" dirty="0"/>
              <a:t>in Multicellular </a:t>
            </a:r>
            <a:r>
              <a:rPr lang="en-GB" sz="4000" b="1" dirty="0" smtClean="0"/>
              <a:t>organisms</a:t>
            </a:r>
            <a:r>
              <a:rPr lang="en-GB" dirty="0"/>
              <a:t/>
            </a:r>
            <a:br>
              <a:rPr lang="en-GB" dirty="0"/>
            </a:br>
            <a:endParaRPr lang="en-GB" dirty="0"/>
          </a:p>
        </p:txBody>
      </p:sp>
      <p:sp>
        <p:nvSpPr>
          <p:cNvPr id="3" name="Content Placeholder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lstStyle/>
          <a:p>
            <a:pPr marL="0" indent="0">
              <a:buNone/>
            </a:pPr>
            <a:r>
              <a:rPr lang="en-GB" b="1" dirty="0" smtClean="0"/>
              <a:t>Requires;</a:t>
            </a:r>
          </a:p>
          <a:p>
            <a:r>
              <a:rPr lang="en-GB" sz="3600" b="1" dirty="0" smtClean="0">
                <a:effectLst>
                  <a:outerShdw blurRad="38100" dist="38100" dir="2700000" algn="tl">
                    <a:srgbClr val="000000">
                      <a:alpha val="43137"/>
                    </a:srgbClr>
                  </a:outerShdw>
                </a:effectLst>
              </a:rPr>
              <a:t>Muscles</a:t>
            </a:r>
            <a:r>
              <a:rPr lang="en-GB" sz="3600" dirty="0"/>
              <a:t>, a contractile tissue, which provide a source of power</a:t>
            </a:r>
          </a:p>
          <a:p>
            <a:r>
              <a:rPr lang="en-GB" sz="3600" b="1" dirty="0">
                <a:effectLst>
                  <a:outerShdw blurRad="38100" dist="38100" dir="2700000" algn="tl">
                    <a:srgbClr val="000000">
                      <a:alpha val="43137"/>
                    </a:srgbClr>
                  </a:outerShdw>
                </a:effectLst>
              </a:rPr>
              <a:t>Skeleton</a:t>
            </a:r>
            <a:r>
              <a:rPr lang="en-GB" sz="3600" dirty="0"/>
              <a:t>, on which muscles can act to bring movement</a:t>
            </a:r>
          </a:p>
          <a:p>
            <a:endParaRPr lang="en-GB" dirty="0"/>
          </a:p>
        </p:txBody>
      </p:sp>
    </p:spTree>
    <p:extLst>
      <p:ext uri="{BB962C8B-B14F-4D97-AF65-F5344CB8AC3E}">
        <p14:creationId xmlns:p14="http://schemas.microsoft.com/office/powerpoint/2010/main" val="3301239484"/>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867"/>
            <a:ext cx="8229600" cy="765968"/>
          </a:xfrm>
        </p:spPr>
        <p:style>
          <a:lnRef idx="0">
            <a:schemeClr val="accent4"/>
          </a:lnRef>
          <a:fillRef idx="3">
            <a:schemeClr val="accent4"/>
          </a:fillRef>
          <a:effectRef idx="3">
            <a:schemeClr val="accent4"/>
          </a:effectRef>
          <a:fontRef idx="minor">
            <a:schemeClr val="lt1"/>
          </a:fontRef>
        </p:style>
        <p:txBody>
          <a:bodyPr>
            <a:normAutofit/>
          </a:bodyPr>
          <a:lstStyle/>
          <a:p>
            <a:r>
              <a:rPr lang="en-GB" dirty="0" smtClean="0"/>
              <a:t>Thoracic vertebra Anterior view</a:t>
            </a:r>
            <a:endParaRPr lang="en-GB"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209801" y="1079501"/>
            <a:ext cx="4495800" cy="3979333"/>
          </a:xfrm>
        </p:spPr>
      </p:pic>
    </p:spTree>
    <p:extLst>
      <p:ext uri="{BB962C8B-B14F-4D97-AF65-F5344CB8AC3E}">
        <p14:creationId xmlns:p14="http://schemas.microsoft.com/office/powerpoint/2010/main" val="777639595"/>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3"/>
          </a:lnRef>
          <a:fillRef idx="3">
            <a:schemeClr val="accent3"/>
          </a:fillRef>
          <a:effectRef idx="3">
            <a:schemeClr val="accent3"/>
          </a:effectRef>
          <a:fontRef idx="minor">
            <a:schemeClr val="lt1"/>
          </a:fontRef>
        </p:style>
        <p:txBody>
          <a:bodyPr/>
          <a:lstStyle/>
          <a:p>
            <a:r>
              <a:rPr lang="en-GB" dirty="0" smtClean="0"/>
              <a:t>Adaptations of thoracic vertebrae</a:t>
            </a:r>
            <a:endParaRPr lang="en-GB" dirty="0"/>
          </a:p>
        </p:txBody>
      </p:sp>
      <p:sp>
        <p:nvSpPr>
          <p:cNvPr id="3" name="Content Placeholder 2"/>
          <p:cNvSpPr>
            <a:spLocks noGrp="1"/>
          </p:cNvSpPr>
          <p:nvPr>
            <p:ph idx="1"/>
          </p:nvPr>
        </p:nvSpPr>
        <p:spPr/>
        <p:style>
          <a:lnRef idx="1">
            <a:schemeClr val="accent3"/>
          </a:lnRef>
          <a:fillRef idx="2">
            <a:schemeClr val="accent3"/>
          </a:fillRef>
          <a:effectRef idx="1">
            <a:schemeClr val="accent3"/>
          </a:effectRef>
          <a:fontRef idx="minor">
            <a:schemeClr val="dk1"/>
          </a:fontRef>
        </p:style>
        <p:txBody>
          <a:bodyPr>
            <a:normAutofit/>
          </a:bodyPr>
          <a:lstStyle/>
          <a:p>
            <a:r>
              <a:rPr lang="en-GB" dirty="0" smtClean="0"/>
              <a:t>neural </a:t>
            </a:r>
            <a:r>
              <a:rPr lang="en-GB" dirty="0"/>
              <a:t>arch for protection of the spinal cord. </a:t>
            </a:r>
            <a:endParaRPr lang="en-GB" dirty="0" smtClean="0"/>
          </a:p>
          <a:p>
            <a:r>
              <a:rPr lang="en-GB" dirty="0" smtClean="0"/>
              <a:t>centrum </a:t>
            </a:r>
            <a:r>
              <a:rPr lang="en-GB" dirty="0"/>
              <a:t>for attachment of the transverse </a:t>
            </a:r>
            <a:r>
              <a:rPr lang="en-GB" dirty="0" smtClean="0"/>
              <a:t>processes.</a:t>
            </a:r>
          </a:p>
          <a:p>
            <a:r>
              <a:rPr lang="en-GB" dirty="0" smtClean="0"/>
              <a:t>pre </a:t>
            </a:r>
            <a:r>
              <a:rPr lang="en-GB" dirty="0"/>
              <a:t>and post zygapophyses facets for articulation with those of the next vertebrae</a:t>
            </a:r>
            <a:r>
              <a:rPr lang="en-GB" i="1" dirty="0"/>
              <a:t>. </a:t>
            </a:r>
          </a:p>
          <a:p>
            <a:endParaRPr lang="en-GB" dirty="0"/>
          </a:p>
        </p:txBody>
      </p:sp>
    </p:spTree>
    <p:extLst>
      <p:ext uri="{BB962C8B-B14F-4D97-AF65-F5344CB8AC3E}">
        <p14:creationId xmlns:p14="http://schemas.microsoft.com/office/powerpoint/2010/main" val="3887967835"/>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3"/>
          </a:lnRef>
          <a:fillRef idx="3">
            <a:schemeClr val="accent3"/>
          </a:fillRef>
          <a:effectRef idx="3">
            <a:schemeClr val="accent3"/>
          </a:effectRef>
          <a:fontRef idx="minor">
            <a:schemeClr val="lt1"/>
          </a:fontRef>
        </p:style>
        <p:txBody>
          <a:bodyPr/>
          <a:lstStyle/>
          <a:p>
            <a:r>
              <a:rPr lang="en-GB" dirty="0" smtClean="0"/>
              <a:t>Continued</a:t>
            </a:r>
            <a:endParaRPr lang="en-GB" dirty="0"/>
          </a:p>
        </p:txBody>
      </p:sp>
      <p:sp>
        <p:nvSpPr>
          <p:cNvPr id="3" name="Content Placeholder 2"/>
          <p:cNvSpPr>
            <a:spLocks noGrp="1"/>
          </p:cNvSpPr>
          <p:nvPr>
            <p:ph idx="1"/>
          </p:nvPr>
        </p:nvSpPr>
        <p:spPr/>
        <p:style>
          <a:lnRef idx="1">
            <a:schemeClr val="accent3"/>
          </a:lnRef>
          <a:fillRef idx="2">
            <a:schemeClr val="accent3"/>
          </a:fillRef>
          <a:effectRef idx="1">
            <a:schemeClr val="accent3"/>
          </a:effectRef>
          <a:fontRef idx="minor">
            <a:schemeClr val="dk1"/>
          </a:fontRef>
        </p:style>
        <p:txBody>
          <a:bodyPr/>
          <a:lstStyle/>
          <a:p>
            <a:r>
              <a:rPr lang="en-GB" dirty="0"/>
              <a:t>tubercular and capitular facets for articulation with the tuberculum and </a:t>
            </a:r>
            <a:r>
              <a:rPr lang="en-GB" dirty="0" smtClean="0"/>
              <a:t>capitulum </a:t>
            </a:r>
            <a:r>
              <a:rPr lang="en-GB" dirty="0"/>
              <a:t>of the </a:t>
            </a:r>
            <a:r>
              <a:rPr lang="en-GB" dirty="0" smtClean="0"/>
              <a:t>rib,</a:t>
            </a:r>
            <a:r>
              <a:rPr lang="en-GB" i="1" dirty="0" smtClean="0"/>
              <a:t> </a:t>
            </a:r>
            <a:endParaRPr lang="en-GB" i="1" dirty="0"/>
          </a:p>
          <a:p>
            <a:r>
              <a:rPr lang="en-GB" dirty="0"/>
              <a:t> reduced transverse processes for attachment of </a:t>
            </a:r>
            <a:r>
              <a:rPr lang="en-GB" dirty="0" smtClean="0"/>
              <a:t>muscles,</a:t>
            </a:r>
            <a:r>
              <a:rPr lang="en-GB" i="1" dirty="0" smtClean="0"/>
              <a:t> </a:t>
            </a:r>
            <a:endParaRPr lang="en-GB" i="1" dirty="0"/>
          </a:p>
          <a:p>
            <a:r>
              <a:rPr lang="en-GB" dirty="0"/>
              <a:t> long neural spine for attachment of the back </a:t>
            </a:r>
            <a:r>
              <a:rPr lang="en-GB" dirty="0" smtClean="0"/>
              <a:t>muscles, </a:t>
            </a:r>
            <a:endParaRPr lang="en-GB" dirty="0"/>
          </a:p>
          <a:p>
            <a:endParaRPr lang="en-GB" dirty="0"/>
          </a:p>
        </p:txBody>
      </p:sp>
    </p:spTree>
    <p:extLst>
      <p:ext uri="{BB962C8B-B14F-4D97-AF65-F5344CB8AC3E}">
        <p14:creationId xmlns:p14="http://schemas.microsoft.com/office/powerpoint/2010/main" val="2650944676"/>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1" y="227541"/>
            <a:ext cx="3313114" cy="968376"/>
          </a:xfrm>
        </p:spPr>
        <p:style>
          <a:lnRef idx="0">
            <a:schemeClr val="accent6"/>
          </a:lnRef>
          <a:fillRef idx="3">
            <a:schemeClr val="accent6"/>
          </a:fillRef>
          <a:effectRef idx="3">
            <a:schemeClr val="accent6"/>
          </a:effectRef>
          <a:fontRef idx="minor">
            <a:schemeClr val="lt1"/>
          </a:fontRef>
        </p:style>
        <p:txBody>
          <a:bodyPr>
            <a:noAutofit/>
          </a:bodyPr>
          <a:lstStyle/>
          <a:p>
            <a:r>
              <a:rPr lang="en-GB" sz="2800" dirty="0" smtClean="0"/>
              <a:t>Lumbar Vertebrae (Anterior view)</a:t>
            </a:r>
            <a:endParaRPr lang="en-GB" sz="2800" dirty="0"/>
          </a:p>
        </p:txBody>
      </p:sp>
      <p:pic>
        <p:nvPicPr>
          <p:cNvPr id="5" name="Content Placeholder 4"/>
          <p:cNvPicPr>
            <a:picLocks noGrp="1" noChangeAspect="1"/>
          </p:cNvPicPr>
          <p:nvPr>
            <p:ph idx="1"/>
          </p:nvPr>
        </p:nvPicPr>
        <p:blipFill rotWithShape="1">
          <a:blip r:embed="rId3">
            <a:extLst>
              <a:ext uri="{28A0092B-C50C-407E-A947-70E740481C1C}">
                <a14:useLocalDpi xmlns:a14="http://schemas.microsoft.com/office/drawing/2010/main" val="0"/>
              </a:ext>
            </a:extLst>
          </a:blip>
          <a:srcRect l="-26" t="9593" r="-770" b="19155"/>
          <a:stretch/>
        </p:blipFill>
        <p:spPr>
          <a:xfrm>
            <a:off x="3733800" y="317500"/>
            <a:ext cx="4876800" cy="4826000"/>
          </a:xfrm>
        </p:spPr>
      </p:pic>
      <p:sp>
        <p:nvSpPr>
          <p:cNvPr id="4" name="Text Placeholder 3"/>
          <p:cNvSpPr>
            <a:spLocks noGrp="1"/>
          </p:cNvSpPr>
          <p:nvPr>
            <p:ph type="body" sz="half" idx="2"/>
          </p:nvPr>
        </p:nvSpPr>
        <p:spPr>
          <a:xfrm>
            <a:off x="152401" y="1195919"/>
            <a:ext cx="3313114" cy="3909219"/>
          </a:xfrm>
        </p:spPr>
        <p:style>
          <a:lnRef idx="1">
            <a:schemeClr val="accent6"/>
          </a:lnRef>
          <a:fillRef idx="2">
            <a:schemeClr val="accent6"/>
          </a:fillRef>
          <a:effectRef idx="1">
            <a:schemeClr val="accent6"/>
          </a:effectRef>
          <a:fontRef idx="minor">
            <a:schemeClr val="dk1"/>
          </a:fontRef>
        </p:style>
        <p:txBody>
          <a:bodyPr>
            <a:normAutofit/>
          </a:bodyPr>
          <a:lstStyle/>
          <a:p>
            <a:r>
              <a:rPr lang="en-GB" dirty="0" smtClean="0"/>
              <a:t>Distinguishing features of a lumbar vertebra;</a:t>
            </a:r>
          </a:p>
          <a:p>
            <a:pPr marL="285750" indent="-285750">
              <a:buFont typeface="Wingdings" pitchFamily="2" charset="2"/>
              <a:buChar char="ü"/>
            </a:pPr>
            <a:r>
              <a:rPr lang="en-GB" sz="1600" i="1" dirty="0" smtClean="0"/>
              <a:t>Broad neural spine</a:t>
            </a:r>
            <a:r>
              <a:rPr lang="en-GB" dirty="0" smtClean="0"/>
              <a:t> pointing upwards &amp; forward,</a:t>
            </a:r>
          </a:p>
          <a:p>
            <a:pPr marL="285750" indent="-285750">
              <a:buFont typeface="Wingdings" pitchFamily="2" charset="2"/>
              <a:buChar char="ü"/>
            </a:pPr>
            <a:r>
              <a:rPr lang="en-GB" sz="1600" i="1" dirty="0"/>
              <a:t>Large, thick centrum</a:t>
            </a:r>
            <a:r>
              <a:rPr lang="en-GB" dirty="0" smtClean="0"/>
              <a:t>,</a:t>
            </a:r>
            <a:r>
              <a:rPr lang="en-GB" dirty="0"/>
              <a:t> </a:t>
            </a:r>
            <a:r>
              <a:rPr lang="en-GB" dirty="0" smtClean="0"/>
              <a:t>(supporting </a:t>
            </a:r>
            <a:r>
              <a:rPr lang="en-GB" dirty="0"/>
              <a:t>the </a:t>
            </a:r>
            <a:r>
              <a:rPr lang="en-GB" dirty="0" smtClean="0"/>
              <a:t>weight of the animal),</a:t>
            </a:r>
            <a:endParaRPr lang="en-GB" dirty="0"/>
          </a:p>
          <a:p>
            <a:pPr marL="285750" indent="-285750">
              <a:buFont typeface="Wingdings" pitchFamily="2" charset="2"/>
              <a:buChar char="ü"/>
            </a:pPr>
            <a:r>
              <a:rPr lang="en-GB" sz="1600" i="1" dirty="0" smtClean="0"/>
              <a:t>Large transverse processes</a:t>
            </a:r>
            <a:r>
              <a:rPr lang="en-GB" dirty="0" smtClean="0"/>
              <a:t>,</a:t>
            </a:r>
            <a:r>
              <a:rPr lang="en-GB" dirty="0"/>
              <a:t> (abdominal muscle attachment</a:t>
            </a:r>
            <a:r>
              <a:rPr lang="en-GB" dirty="0" smtClean="0"/>
              <a:t>),</a:t>
            </a:r>
          </a:p>
          <a:p>
            <a:pPr marL="285750" indent="-285750">
              <a:buFont typeface="Wingdings" pitchFamily="2" charset="2"/>
              <a:buChar char="ü"/>
            </a:pPr>
            <a:r>
              <a:rPr lang="en-GB" sz="1600" i="1" dirty="0" smtClean="0"/>
              <a:t>Metapophyses</a:t>
            </a:r>
            <a:r>
              <a:rPr lang="en-GB" i="1" dirty="0" smtClean="0"/>
              <a:t>,</a:t>
            </a:r>
            <a:r>
              <a:rPr lang="en-GB" dirty="0" smtClean="0"/>
              <a:t> (abdominal muscle attachment),</a:t>
            </a:r>
          </a:p>
          <a:p>
            <a:pPr marL="285750" indent="-285750">
              <a:buFont typeface="Wingdings" pitchFamily="2" charset="2"/>
              <a:buChar char="ü"/>
            </a:pPr>
            <a:r>
              <a:rPr lang="en-GB" sz="1600" i="1" dirty="0" smtClean="0"/>
              <a:t>Anapophyses</a:t>
            </a:r>
            <a:r>
              <a:rPr lang="en-GB" sz="1600" dirty="0" smtClean="0"/>
              <a:t>,</a:t>
            </a:r>
            <a:r>
              <a:rPr lang="en-GB" dirty="0"/>
              <a:t> (abdominal muscle attachment</a:t>
            </a:r>
            <a:r>
              <a:rPr lang="en-GB" dirty="0" smtClean="0"/>
              <a:t>),</a:t>
            </a:r>
          </a:p>
          <a:p>
            <a:pPr marL="285750" indent="-285750">
              <a:buFont typeface="Wingdings" pitchFamily="2" charset="2"/>
              <a:buChar char="ü"/>
            </a:pPr>
            <a:r>
              <a:rPr lang="en-GB" sz="1600" i="1" dirty="0" smtClean="0"/>
              <a:t>Hypapophyses</a:t>
            </a:r>
            <a:r>
              <a:rPr lang="en-GB" dirty="0" smtClean="0"/>
              <a:t>,</a:t>
            </a:r>
            <a:r>
              <a:rPr lang="en-GB" dirty="0"/>
              <a:t> (abdominal muscle attachment</a:t>
            </a:r>
            <a:r>
              <a:rPr lang="en-GB" dirty="0" smtClean="0"/>
              <a:t>),</a:t>
            </a:r>
            <a:endParaRPr lang="en-GB" dirty="0"/>
          </a:p>
        </p:txBody>
      </p:sp>
    </p:spTree>
    <p:extLst>
      <p:ext uri="{BB962C8B-B14F-4D97-AF65-F5344CB8AC3E}">
        <p14:creationId xmlns:p14="http://schemas.microsoft.com/office/powerpoint/2010/main" val="2023273640"/>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noAutofit/>
          </a:bodyPr>
          <a:lstStyle/>
          <a:p>
            <a:r>
              <a:rPr lang="en-GB" sz="3200" dirty="0" smtClean="0"/>
              <a:t>Lumbar vertebrae </a:t>
            </a:r>
            <a:br>
              <a:rPr lang="en-GB" sz="3200" dirty="0" smtClean="0"/>
            </a:br>
            <a:r>
              <a:rPr lang="en-GB" sz="3200" dirty="0" smtClean="0"/>
              <a:t>(anterior &amp; lateral view)</a:t>
            </a:r>
            <a:endParaRPr lang="en-GB" sz="3200" dirty="0"/>
          </a:p>
        </p:txBody>
      </p:sp>
      <p:pic>
        <p:nvPicPr>
          <p:cNvPr id="102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717720" y="1248835"/>
            <a:ext cx="7784477" cy="3979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01806631"/>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lstStyle/>
          <a:p>
            <a:r>
              <a:rPr lang="en-GB" dirty="0" smtClean="0"/>
              <a:t>Lumbar Vertebra Dorsal view</a:t>
            </a:r>
            <a:endParaRPr lang="en-GB"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618237" y="1333502"/>
            <a:ext cx="5835683" cy="3725332"/>
          </a:xfrm>
        </p:spPr>
      </p:pic>
    </p:spTree>
    <p:extLst>
      <p:ext uri="{BB962C8B-B14F-4D97-AF65-F5344CB8AC3E}">
        <p14:creationId xmlns:p14="http://schemas.microsoft.com/office/powerpoint/2010/main" val="2296202046"/>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lstStyle/>
          <a:p>
            <a:r>
              <a:rPr lang="en-GB" dirty="0" smtClean="0"/>
              <a:t>Lumbar vertebra posterior view</a:t>
            </a:r>
            <a:endParaRPr lang="en-GB"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828801" y="1229431"/>
            <a:ext cx="5863346" cy="4252736"/>
          </a:xfrm>
        </p:spPr>
      </p:pic>
    </p:spTree>
    <p:extLst>
      <p:ext uri="{BB962C8B-B14F-4D97-AF65-F5344CB8AC3E}">
        <p14:creationId xmlns:p14="http://schemas.microsoft.com/office/powerpoint/2010/main" val="3332779176"/>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866"/>
            <a:ext cx="8229600" cy="681301"/>
          </a:xfrm>
        </p:spPr>
        <p:style>
          <a:lnRef idx="1">
            <a:schemeClr val="accent6"/>
          </a:lnRef>
          <a:fillRef idx="2">
            <a:schemeClr val="accent6"/>
          </a:fillRef>
          <a:effectRef idx="1">
            <a:schemeClr val="accent6"/>
          </a:effectRef>
          <a:fontRef idx="minor">
            <a:schemeClr val="dk1"/>
          </a:fontRef>
        </p:style>
        <p:txBody>
          <a:bodyPr>
            <a:normAutofit fontScale="90000"/>
          </a:bodyPr>
          <a:lstStyle/>
          <a:p>
            <a:r>
              <a:rPr lang="en-GB" sz="4000" dirty="0" smtClean="0"/>
              <a:t>Rabbit’s Lumbar vertebra lateral view </a:t>
            </a:r>
            <a:endParaRPr lang="en-GB" sz="4000" dirty="0"/>
          </a:p>
        </p:txBody>
      </p:sp>
      <p:pic>
        <p:nvPicPr>
          <p:cNvPr id="4" name="Content Placeholder 3"/>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1981201" y="993813"/>
            <a:ext cx="5257800" cy="4516020"/>
          </a:xfrm>
        </p:spPr>
      </p:pic>
    </p:spTree>
    <p:extLst>
      <p:ext uri="{BB962C8B-B14F-4D97-AF65-F5344CB8AC3E}">
        <p14:creationId xmlns:p14="http://schemas.microsoft.com/office/powerpoint/2010/main" val="74281497"/>
      </p:ext>
    </p:extLst>
  </p:cSld>
  <p:clrMapOvr>
    <a:masterClrMapping/>
  </p:clrMapOvr>
  <p:transition spd="slow">
    <p:wipe dir="u"/>
    <p:sndAc>
      <p:stSnd>
        <p:snd r:embed="rId3" name="camera.wav"/>
      </p:stSnd>
    </p:sndAc>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noAutofit/>
          </a:bodyPr>
          <a:lstStyle/>
          <a:p>
            <a:r>
              <a:rPr lang="en-GB" sz="3200" dirty="0" smtClean="0"/>
              <a:t>Lumbar vertebrae </a:t>
            </a:r>
            <a:br>
              <a:rPr lang="en-GB" sz="3200" dirty="0" smtClean="0"/>
            </a:br>
            <a:r>
              <a:rPr lang="en-GB" sz="3200" dirty="0" smtClean="0"/>
              <a:t>(anterior &amp; lateral view)</a:t>
            </a:r>
            <a:endParaRPr lang="en-GB" sz="3200" dirty="0"/>
          </a:p>
        </p:txBody>
      </p:sp>
      <p:pic>
        <p:nvPicPr>
          <p:cNvPr id="102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717720" y="1248835"/>
            <a:ext cx="7784477" cy="3979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6961060"/>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lstStyle/>
          <a:p>
            <a:r>
              <a:rPr lang="en-GB" dirty="0" smtClean="0"/>
              <a:t>Adaptation of lumbar</a:t>
            </a:r>
            <a:endParaRPr lang="en-GB" dirty="0"/>
          </a:p>
        </p:txBody>
      </p:sp>
      <p:sp>
        <p:nvSpPr>
          <p:cNvPr id="3" name="Content Placeholder 2"/>
          <p:cNvSpPr>
            <a:spLocks noGrp="1"/>
          </p:cNvSpPr>
          <p:nvPr>
            <p:ph idx="1"/>
          </p:nvPr>
        </p:nvSpPr>
        <p:spPr/>
        <p:style>
          <a:lnRef idx="1">
            <a:schemeClr val="accent4"/>
          </a:lnRef>
          <a:fillRef idx="2">
            <a:schemeClr val="accent4"/>
          </a:fillRef>
          <a:effectRef idx="1">
            <a:schemeClr val="accent4"/>
          </a:effectRef>
          <a:fontRef idx="minor">
            <a:schemeClr val="dk1"/>
          </a:fontRef>
        </p:style>
        <p:txBody>
          <a:bodyPr>
            <a:normAutofit/>
          </a:bodyPr>
          <a:lstStyle/>
          <a:p>
            <a:r>
              <a:rPr lang="en-GB" dirty="0" smtClean="0"/>
              <a:t>broad </a:t>
            </a:r>
            <a:r>
              <a:rPr lang="en-GB" dirty="0"/>
              <a:t>neural spine for attachment of powerful back </a:t>
            </a:r>
            <a:r>
              <a:rPr lang="en-GB" dirty="0" smtClean="0"/>
              <a:t>and abdominal </a:t>
            </a:r>
            <a:r>
              <a:rPr lang="en-GB" dirty="0"/>
              <a:t>muscles. </a:t>
            </a:r>
            <a:endParaRPr lang="en-GB" i="1" dirty="0"/>
          </a:p>
          <a:p>
            <a:r>
              <a:rPr lang="en-GB" i="1" dirty="0" smtClean="0"/>
              <a:t> </a:t>
            </a:r>
            <a:r>
              <a:rPr lang="en-GB" dirty="0"/>
              <a:t>long and well developed </a:t>
            </a:r>
            <a:r>
              <a:rPr lang="en-GB" dirty="0" smtClean="0"/>
              <a:t>transverse  processes </a:t>
            </a:r>
            <a:r>
              <a:rPr lang="en-GB" dirty="0"/>
              <a:t>for attachment of muscles that maintain posture and flexes </a:t>
            </a:r>
            <a:r>
              <a:rPr lang="en-GB" dirty="0" smtClean="0"/>
              <a:t>the spine</a:t>
            </a:r>
            <a:r>
              <a:rPr lang="en-GB" dirty="0"/>
              <a:t>. </a:t>
            </a:r>
            <a:endParaRPr lang="en-GB" dirty="0" smtClean="0"/>
          </a:p>
          <a:p>
            <a:r>
              <a:rPr lang="en-GB" dirty="0" smtClean="0"/>
              <a:t>metapophyses </a:t>
            </a:r>
            <a:r>
              <a:rPr lang="en-GB" dirty="0"/>
              <a:t>projections provide additional </a:t>
            </a:r>
            <a:r>
              <a:rPr lang="en-GB" dirty="0" smtClean="0"/>
              <a:t> surface </a:t>
            </a:r>
            <a:r>
              <a:rPr lang="en-GB" dirty="0"/>
              <a:t>for muscle </a:t>
            </a:r>
            <a:r>
              <a:rPr lang="en-GB" dirty="0" smtClean="0"/>
              <a:t>attachment.</a:t>
            </a:r>
          </a:p>
        </p:txBody>
      </p:sp>
    </p:spTree>
    <p:extLst>
      <p:ext uri="{BB962C8B-B14F-4D97-AF65-F5344CB8AC3E}">
        <p14:creationId xmlns:p14="http://schemas.microsoft.com/office/powerpoint/2010/main" val="901413825"/>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3"/>
          </a:lnRef>
          <a:fillRef idx="3">
            <a:schemeClr val="accent3"/>
          </a:fillRef>
          <a:effectRef idx="3">
            <a:schemeClr val="accent3"/>
          </a:effectRef>
          <a:fontRef idx="minor">
            <a:schemeClr val="lt1"/>
          </a:fontRef>
        </p:style>
        <p:txBody>
          <a:bodyPr>
            <a:normAutofit fontScale="90000"/>
          </a:bodyPr>
          <a:lstStyle/>
          <a:p>
            <a:r>
              <a:rPr lang="en-GB" b="1" dirty="0" smtClean="0"/>
              <a:t/>
            </a:r>
            <a:br>
              <a:rPr lang="en-GB" b="1" dirty="0" smtClean="0"/>
            </a:br>
            <a:r>
              <a:rPr lang="en-GB" b="1" dirty="0" smtClean="0"/>
              <a:t>Types </a:t>
            </a:r>
            <a:r>
              <a:rPr lang="en-GB" b="1" dirty="0"/>
              <a:t>of Skeleton</a:t>
            </a:r>
            <a:r>
              <a:rPr lang="en-GB" dirty="0"/>
              <a:t/>
            </a:r>
            <a:br>
              <a:rPr lang="en-GB" dirty="0"/>
            </a:br>
            <a:endParaRPr lang="en-GB" dirty="0"/>
          </a:p>
        </p:txBody>
      </p:sp>
      <p:sp>
        <p:nvSpPr>
          <p:cNvPr id="3" name="Content Placeholder 2"/>
          <p:cNvSpPr>
            <a:spLocks noGrp="1"/>
          </p:cNvSpPr>
          <p:nvPr>
            <p:ph idx="1"/>
          </p:nvPr>
        </p:nvSpPr>
        <p:spPr/>
        <p:style>
          <a:lnRef idx="1">
            <a:schemeClr val="accent3"/>
          </a:lnRef>
          <a:fillRef idx="2">
            <a:schemeClr val="accent3"/>
          </a:fillRef>
          <a:effectRef idx="1">
            <a:schemeClr val="accent3"/>
          </a:effectRef>
          <a:fontRef idx="minor">
            <a:schemeClr val="dk1"/>
          </a:fontRef>
        </p:style>
        <p:txBody>
          <a:bodyPr/>
          <a:lstStyle/>
          <a:p>
            <a:pPr>
              <a:buFont typeface="Wingdings" pitchFamily="2" charset="2"/>
              <a:buChar char="ü"/>
            </a:pPr>
            <a:r>
              <a:rPr lang="en-GB" dirty="0" smtClean="0"/>
              <a:t> </a:t>
            </a:r>
            <a:r>
              <a:rPr lang="en-GB" sz="5400" dirty="0">
                <a:effectLst>
                  <a:outerShdw blurRad="38100" dist="38100" dir="2700000" algn="tl">
                    <a:srgbClr val="000000">
                      <a:alpha val="43137"/>
                    </a:srgbClr>
                  </a:outerShdw>
                </a:effectLst>
              </a:rPr>
              <a:t>H</a:t>
            </a:r>
            <a:r>
              <a:rPr lang="en-GB" sz="5400" dirty="0" smtClean="0">
                <a:effectLst>
                  <a:outerShdw blurRad="38100" dist="38100" dir="2700000" algn="tl">
                    <a:srgbClr val="000000">
                      <a:alpha val="43137"/>
                    </a:srgbClr>
                  </a:outerShdw>
                </a:effectLst>
              </a:rPr>
              <a:t>ydrostatic </a:t>
            </a:r>
            <a:r>
              <a:rPr lang="en-GB" sz="5400" dirty="0">
                <a:effectLst>
                  <a:outerShdw blurRad="38100" dist="38100" dir="2700000" algn="tl">
                    <a:srgbClr val="000000">
                      <a:alpha val="43137"/>
                    </a:srgbClr>
                  </a:outerShdw>
                </a:effectLst>
              </a:rPr>
              <a:t>(hydraulic), </a:t>
            </a:r>
            <a:endParaRPr lang="en-GB" sz="5400" dirty="0" smtClean="0">
              <a:effectLst>
                <a:outerShdw blurRad="38100" dist="38100" dir="2700000" algn="tl">
                  <a:srgbClr val="000000">
                    <a:alpha val="43137"/>
                  </a:srgbClr>
                </a:outerShdw>
              </a:effectLst>
            </a:endParaRPr>
          </a:p>
          <a:p>
            <a:pPr>
              <a:buFont typeface="Wingdings" pitchFamily="2" charset="2"/>
              <a:buChar char="ü"/>
            </a:pPr>
            <a:r>
              <a:rPr lang="en-GB" sz="5400" dirty="0" smtClean="0">
                <a:effectLst>
                  <a:outerShdw blurRad="38100" dist="38100" dir="2700000" algn="tl">
                    <a:srgbClr val="000000">
                      <a:alpha val="43137"/>
                    </a:srgbClr>
                  </a:outerShdw>
                </a:effectLst>
              </a:rPr>
              <a:t>Exoskeleton, </a:t>
            </a:r>
          </a:p>
          <a:p>
            <a:pPr>
              <a:buFont typeface="Wingdings" pitchFamily="2" charset="2"/>
              <a:buChar char="ü"/>
            </a:pPr>
            <a:r>
              <a:rPr lang="en-GB" sz="5400" dirty="0" smtClean="0">
                <a:effectLst>
                  <a:outerShdw blurRad="38100" dist="38100" dir="2700000" algn="tl">
                    <a:srgbClr val="000000">
                      <a:alpha val="43137"/>
                    </a:srgbClr>
                  </a:outerShdw>
                </a:effectLst>
              </a:rPr>
              <a:t>Endoskeleton</a:t>
            </a:r>
            <a:r>
              <a:rPr lang="en-GB" sz="5400" dirty="0">
                <a:effectLst>
                  <a:outerShdw blurRad="38100" dist="38100" dir="2700000" algn="tl">
                    <a:srgbClr val="000000">
                      <a:alpha val="43137"/>
                    </a:srgbClr>
                  </a:outerShdw>
                </a:effectLst>
              </a:rPr>
              <a:t>,</a:t>
            </a:r>
          </a:p>
          <a:p>
            <a:endParaRPr lang="en-GB" dirty="0"/>
          </a:p>
        </p:txBody>
      </p:sp>
    </p:spTree>
    <p:extLst>
      <p:ext uri="{BB962C8B-B14F-4D97-AF65-F5344CB8AC3E}">
        <p14:creationId xmlns:p14="http://schemas.microsoft.com/office/powerpoint/2010/main" val="4043554976"/>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1"/>
          </a:lnRef>
          <a:fillRef idx="3">
            <a:schemeClr val="accent1"/>
          </a:fillRef>
          <a:effectRef idx="3">
            <a:schemeClr val="accent1"/>
          </a:effectRef>
          <a:fontRef idx="minor">
            <a:schemeClr val="lt1"/>
          </a:fontRef>
        </p:style>
        <p:txBody>
          <a:bodyPr/>
          <a:lstStyle/>
          <a:p>
            <a:r>
              <a:rPr lang="en-GB" dirty="0" smtClean="0"/>
              <a:t>continued</a:t>
            </a:r>
            <a:endParaRPr lang="en-GB" dirty="0"/>
          </a:p>
        </p:txBody>
      </p:sp>
      <p:sp>
        <p:nvSpPr>
          <p:cNvPr id="3" name="Content Placeholder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en-GB" dirty="0"/>
              <a:t>hypapophyes  projections provide additional surface for muscle attachment. </a:t>
            </a:r>
          </a:p>
          <a:p>
            <a:r>
              <a:rPr lang="en-GB" dirty="0"/>
              <a:t>Thick and compact centrum for support.  </a:t>
            </a:r>
          </a:p>
          <a:p>
            <a:r>
              <a:rPr lang="en-GB" dirty="0"/>
              <a:t>pre  and post zygapophyses for articulation between the vertebrae</a:t>
            </a:r>
          </a:p>
        </p:txBody>
      </p:sp>
    </p:spTree>
    <p:extLst>
      <p:ext uri="{BB962C8B-B14F-4D97-AF65-F5344CB8AC3E}">
        <p14:creationId xmlns:p14="http://schemas.microsoft.com/office/powerpoint/2010/main" val="1170130946"/>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3"/>
          </a:lnRef>
          <a:fillRef idx="3">
            <a:schemeClr val="accent3"/>
          </a:fillRef>
          <a:effectRef idx="3">
            <a:schemeClr val="accent3"/>
          </a:effectRef>
          <a:fontRef idx="minor">
            <a:schemeClr val="lt1"/>
          </a:fontRef>
        </p:style>
        <p:txBody>
          <a:bodyPr/>
          <a:lstStyle/>
          <a:p>
            <a:r>
              <a:rPr lang="en-GB" dirty="0" smtClean="0"/>
              <a:t>SACRAL VERTEBRAE  (Ventral view)</a:t>
            </a:r>
            <a:endParaRPr lang="en-GB" dirty="0"/>
          </a:p>
        </p:txBody>
      </p:sp>
      <p:pic>
        <p:nvPicPr>
          <p:cNvPr id="5" name="Content Placeholder 4"/>
          <p:cNvPicPr>
            <a:picLocks noGrp="1" noChangeAspect="1"/>
          </p:cNvPicPr>
          <p:nvPr>
            <p:ph idx="1"/>
          </p:nvPr>
        </p:nvPicPr>
        <p:blipFill rotWithShape="1">
          <a:blip r:embed="rId3">
            <a:extLst>
              <a:ext uri="{28A0092B-C50C-407E-A947-70E740481C1C}">
                <a14:useLocalDpi xmlns:a14="http://schemas.microsoft.com/office/drawing/2010/main" val="0"/>
              </a:ext>
            </a:extLst>
          </a:blip>
          <a:srcRect l="30399" t="21233" r="31506" b="11395"/>
          <a:stretch/>
        </p:blipFill>
        <p:spPr>
          <a:xfrm>
            <a:off x="3657601" y="232834"/>
            <a:ext cx="5105400" cy="4910667"/>
          </a:xfrm>
        </p:spPr>
      </p:pic>
      <p:sp>
        <p:nvSpPr>
          <p:cNvPr id="4" name="Text Placeholder 3"/>
          <p:cNvSpPr>
            <a:spLocks noGrp="1"/>
          </p:cNvSpPr>
          <p:nvPr>
            <p:ph type="body" sz="half" idx="2"/>
          </p:nvPr>
        </p:nvSpPr>
        <p:spPr/>
        <p:style>
          <a:lnRef idx="1">
            <a:schemeClr val="accent3"/>
          </a:lnRef>
          <a:fillRef idx="2">
            <a:schemeClr val="accent3"/>
          </a:fillRef>
          <a:effectRef idx="1">
            <a:schemeClr val="accent3"/>
          </a:effectRef>
          <a:fontRef idx="minor">
            <a:schemeClr val="dk1"/>
          </a:fontRef>
        </p:style>
        <p:txBody>
          <a:bodyPr>
            <a:normAutofit fontScale="92500" lnSpcReduction="20000"/>
          </a:bodyPr>
          <a:lstStyle/>
          <a:p>
            <a:r>
              <a:rPr lang="en-GB" dirty="0" smtClean="0"/>
              <a:t>Distinguishing features of Sacral vertebrae;</a:t>
            </a:r>
          </a:p>
          <a:p>
            <a:pPr marL="285750" indent="-285750">
              <a:buFont typeface="Wingdings" pitchFamily="2" charset="2"/>
              <a:buChar char="ü"/>
            </a:pPr>
            <a:r>
              <a:rPr lang="en-GB" sz="2000" dirty="0" smtClean="0"/>
              <a:t>sacral </a:t>
            </a:r>
            <a:r>
              <a:rPr lang="en-GB" sz="2000" dirty="0"/>
              <a:t>vertebrae </a:t>
            </a:r>
            <a:r>
              <a:rPr lang="en-GB" sz="2000" dirty="0" smtClean="0"/>
              <a:t> </a:t>
            </a:r>
            <a:r>
              <a:rPr lang="en-GB" sz="2000" dirty="0"/>
              <a:t>are </a:t>
            </a:r>
            <a:r>
              <a:rPr lang="en-GB" sz="2000" b="1" dirty="0"/>
              <a:t>fused</a:t>
            </a:r>
            <a:r>
              <a:rPr lang="en-GB" sz="2000" dirty="0"/>
              <a:t> to </a:t>
            </a:r>
            <a:r>
              <a:rPr lang="en-GB" sz="2000" dirty="0" smtClean="0"/>
              <a:t>form,</a:t>
            </a:r>
            <a:r>
              <a:rPr lang="en-GB" sz="2000" dirty="0"/>
              <a:t> </a:t>
            </a:r>
            <a:r>
              <a:rPr lang="en-GB" sz="2000" b="1" dirty="0" smtClean="0"/>
              <a:t>sacrum</a:t>
            </a:r>
            <a:r>
              <a:rPr lang="en-GB" sz="2000" dirty="0" smtClean="0"/>
              <a:t>, </a:t>
            </a:r>
          </a:p>
          <a:p>
            <a:pPr marL="285750" indent="-285750">
              <a:buFont typeface="Wingdings" pitchFamily="2" charset="2"/>
              <a:buChar char="ü"/>
            </a:pPr>
            <a:r>
              <a:rPr lang="en-GB" sz="2000" b="1" dirty="0" smtClean="0"/>
              <a:t>1</a:t>
            </a:r>
            <a:r>
              <a:rPr lang="en-GB" sz="2000" b="1" baseline="30000" dirty="0" smtClean="0"/>
              <a:t>st</a:t>
            </a:r>
            <a:r>
              <a:rPr lang="en-GB" sz="2000" b="1" dirty="0" smtClean="0"/>
              <a:t> Sacral vertebrae  </a:t>
            </a:r>
            <a:r>
              <a:rPr lang="en-GB" sz="2000" dirty="0" smtClean="0"/>
              <a:t>transverse </a:t>
            </a:r>
            <a:r>
              <a:rPr lang="en-GB" sz="2000" dirty="0"/>
              <a:t>processes </a:t>
            </a:r>
            <a:r>
              <a:rPr lang="en-GB" sz="2000" dirty="0" smtClean="0"/>
              <a:t> </a:t>
            </a:r>
            <a:r>
              <a:rPr lang="en-GB" sz="2000" dirty="0"/>
              <a:t>are </a:t>
            </a:r>
            <a:r>
              <a:rPr lang="en-GB" sz="2000" dirty="0" smtClean="0"/>
              <a:t>large &amp; fused </a:t>
            </a:r>
            <a:r>
              <a:rPr lang="en-GB" sz="2000" dirty="0"/>
              <a:t>with the </a:t>
            </a:r>
            <a:r>
              <a:rPr lang="en-GB" sz="2000" b="1" dirty="0"/>
              <a:t>pelvic </a:t>
            </a:r>
            <a:r>
              <a:rPr lang="en-GB" sz="2000" b="1" dirty="0" smtClean="0"/>
              <a:t>girdle,</a:t>
            </a:r>
          </a:p>
          <a:p>
            <a:pPr marL="285750" indent="-285750">
              <a:buFont typeface="Wingdings" pitchFamily="2" charset="2"/>
              <a:buChar char="ü"/>
            </a:pPr>
            <a:r>
              <a:rPr lang="en-GB" sz="2000" b="1" dirty="0" smtClean="0"/>
              <a:t>Numerous foramen (canals),</a:t>
            </a:r>
          </a:p>
          <a:p>
            <a:pPr marL="285750" indent="-285750">
              <a:buFont typeface="Wingdings" pitchFamily="2" charset="2"/>
              <a:buChar char="ü"/>
            </a:pPr>
            <a:r>
              <a:rPr lang="en-GB" sz="2000" b="1" dirty="0" smtClean="0"/>
              <a:t>Reduced metapophyses,</a:t>
            </a:r>
          </a:p>
          <a:p>
            <a:pPr marL="285750" indent="-285750">
              <a:buFont typeface="Wingdings" pitchFamily="2" charset="2"/>
              <a:buChar char="ü"/>
            </a:pPr>
            <a:r>
              <a:rPr lang="en-GB" sz="2000" b="1" dirty="0" smtClean="0"/>
              <a:t>Large</a:t>
            </a:r>
            <a:r>
              <a:rPr lang="en-GB" sz="2000" dirty="0" smtClean="0"/>
              <a:t> centrum,</a:t>
            </a:r>
          </a:p>
          <a:p>
            <a:pPr marL="285750" indent="-285750">
              <a:buFont typeface="Wingdings" pitchFamily="2" charset="2"/>
              <a:buChar char="ü"/>
            </a:pPr>
            <a:r>
              <a:rPr lang="en-GB" sz="2000" b="1" dirty="0" smtClean="0"/>
              <a:t>Narrow</a:t>
            </a:r>
            <a:r>
              <a:rPr lang="en-GB" sz="2000" dirty="0" smtClean="0"/>
              <a:t> neural canal,  </a:t>
            </a:r>
          </a:p>
          <a:p>
            <a:pPr marL="285750" indent="-285750">
              <a:buFont typeface="Wingdings" pitchFamily="2" charset="2"/>
              <a:buChar char="ü"/>
            </a:pPr>
            <a:r>
              <a:rPr lang="en-GB" sz="2000" dirty="0" smtClean="0"/>
              <a:t>neural spine reduce posteriorly,</a:t>
            </a:r>
            <a:endParaRPr lang="en-GB" sz="2000" dirty="0"/>
          </a:p>
          <a:p>
            <a:endParaRPr lang="en-GB" dirty="0"/>
          </a:p>
        </p:txBody>
      </p:sp>
    </p:spTree>
    <p:extLst>
      <p:ext uri="{BB962C8B-B14F-4D97-AF65-F5344CB8AC3E}">
        <p14:creationId xmlns:p14="http://schemas.microsoft.com/office/powerpoint/2010/main" val="1931106551"/>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3"/>
          </a:lnRef>
          <a:fillRef idx="3">
            <a:schemeClr val="accent3"/>
          </a:fillRef>
          <a:effectRef idx="3">
            <a:schemeClr val="accent3"/>
          </a:effectRef>
          <a:fontRef idx="minor">
            <a:schemeClr val="lt1"/>
          </a:fontRef>
        </p:style>
        <p:txBody>
          <a:bodyPr/>
          <a:lstStyle/>
          <a:p>
            <a:r>
              <a:rPr lang="en-GB" dirty="0" smtClean="0"/>
              <a:t>Sacral vertebrae</a:t>
            </a:r>
            <a:endParaRPr lang="en-GB" dirty="0"/>
          </a:p>
        </p:txBody>
      </p:sp>
      <p:sp>
        <p:nvSpPr>
          <p:cNvPr id="3" name="Text Placeholder 2"/>
          <p:cNvSpPr>
            <a:spLocks noGrp="1"/>
          </p:cNvSpPr>
          <p:nvPr>
            <p:ph type="body" idx="1"/>
          </p:nvPr>
        </p:nvSpPr>
        <p:spPr/>
        <p:style>
          <a:lnRef idx="1">
            <a:schemeClr val="accent3"/>
          </a:lnRef>
          <a:fillRef idx="2">
            <a:schemeClr val="accent3"/>
          </a:fillRef>
          <a:effectRef idx="1">
            <a:schemeClr val="accent3"/>
          </a:effectRef>
          <a:fontRef idx="minor">
            <a:schemeClr val="dk1"/>
          </a:fontRef>
        </p:style>
        <p:txBody>
          <a:bodyPr/>
          <a:lstStyle/>
          <a:p>
            <a:pPr algn="ctr"/>
            <a:r>
              <a:rPr lang="en-GB" dirty="0" smtClean="0"/>
              <a:t>Sacrum dorsal View</a:t>
            </a:r>
            <a:endParaRPr lang="en-GB" dirty="0"/>
          </a:p>
        </p:txBody>
      </p:sp>
      <p:pic>
        <p:nvPicPr>
          <p:cNvPr id="7" name="Content Placeholder 6"/>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1358107" y="1860022"/>
            <a:ext cx="2680494" cy="3196167"/>
          </a:xfrm>
        </p:spPr>
      </p:pic>
      <p:sp>
        <p:nvSpPr>
          <p:cNvPr id="5" name="Text Placeholder 4"/>
          <p:cNvSpPr>
            <a:spLocks noGrp="1"/>
          </p:cNvSpPr>
          <p:nvPr>
            <p:ph type="body" sz="quarter" idx="3"/>
          </p:nvPr>
        </p:nvSpPr>
        <p:spPr/>
        <p:style>
          <a:lnRef idx="1">
            <a:schemeClr val="accent3"/>
          </a:lnRef>
          <a:fillRef idx="2">
            <a:schemeClr val="accent3"/>
          </a:fillRef>
          <a:effectRef idx="1">
            <a:schemeClr val="accent3"/>
          </a:effectRef>
          <a:fontRef idx="minor">
            <a:schemeClr val="dk1"/>
          </a:fontRef>
        </p:style>
        <p:txBody>
          <a:bodyPr/>
          <a:lstStyle/>
          <a:p>
            <a:pPr algn="ctr"/>
            <a:r>
              <a:rPr lang="en-GB" dirty="0" smtClean="0"/>
              <a:t>Sacrum lateral view</a:t>
            </a:r>
            <a:endParaRPr lang="en-GB" dirty="0"/>
          </a:p>
        </p:txBody>
      </p:sp>
      <p:pic>
        <p:nvPicPr>
          <p:cNvPr id="8" name="Content Placeholder 7"/>
          <p:cNvPicPr>
            <a:picLocks noGrp="1" noChangeAspect="1"/>
          </p:cNvPicPr>
          <p:nvPr>
            <p:ph sz="quarter" idx="4"/>
          </p:nvPr>
        </p:nvPicPr>
        <p:blipFill>
          <a:blip r:embed="rId4">
            <a:extLst>
              <a:ext uri="{28A0092B-C50C-407E-A947-70E740481C1C}">
                <a14:useLocalDpi xmlns:a14="http://schemas.microsoft.com/office/drawing/2010/main" val="0"/>
              </a:ext>
            </a:extLst>
          </a:blip>
          <a:stretch>
            <a:fillRect/>
          </a:stretch>
        </p:blipFill>
        <p:spPr>
          <a:xfrm>
            <a:off x="5832477" y="1902354"/>
            <a:ext cx="2016125" cy="3111500"/>
          </a:xfrm>
        </p:spPr>
      </p:pic>
    </p:spTree>
    <p:extLst>
      <p:ext uri="{BB962C8B-B14F-4D97-AF65-F5344CB8AC3E}">
        <p14:creationId xmlns:p14="http://schemas.microsoft.com/office/powerpoint/2010/main" val="3847943822"/>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3"/>
          </a:lnRef>
          <a:fillRef idx="3">
            <a:schemeClr val="accent3"/>
          </a:fillRef>
          <a:effectRef idx="3">
            <a:schemeClr val="accent3"/>
          </a:effectRef>
          <a:fontRef idx="minor">
            <a:schemeClr val="lt1"/>
          </a:fontRef>
        </p:style>
        <p:txBody>
          <a:bodyPr>
            <a:normAutofit fontScale="90000"/>
          </a:bodyPr>
          <a:lstStyle/>
          <a:p>
            <a:r>
              <a:rPr lang="en-GB" dirty="0" smtClean="0"/>
              <a:t>Adaptations of the Sacral Vertebrae</a:t>
            </a:r>
            <a:endParaRPr lang="en-GB" dirty="0"/>
          </a:p>
        </p:txBody>
      </p:sp>
      <p:sp>
        <p:nvSpPr>
          <p:cNvPr id="3" name="Content Placeholder 2"/>
          <p:cNvSpPr>
            <a:spLocks noGrp="1"/>
          </p:cNvSpPr>
          <p:nvPr>
            <p:ph idx="1"/>
          </p:nvPr>
        </p:nvSpPr>
        <p:spPr/>
        <p:style>
          <a:lnRef idx="1">
            <a:schemeClr val="accent3"/>
          </a:lnRef>
          <a:fillRef idx="2">
            <a:schemeClr val="accent3"/>
          </a:fillRef>
          <a:effectRef idx="1">
            <a:schemeClr val="accent3"/>
          </a:effectRef>
          <a:fontRef idx="minor">
            <a:schemeClr val="dk1"/>
          </a:fontRef>
        </p:style>
        <p:txBody>
          <a:bodyPr>
            <a:normAutofit/>
          </a:bodyPr>
          <a:lstStyle/>
          <a:p>
            <a:r>
              <a:rPr lang="en-GB" sz="4400" i="1" dirty="0" smtClean="0"/>
              <a:t>Numerous </a:t>
            </a:r>
            <a:r>
              <a:rPr lang="en-GB" sz="4400" dirty="0" smtClean="0"/>
              <a:t>canals </a:t>
            </a:r>
            <a:r>
              <a:rPr lang="en-GB" sz="4400" dirty="0"/>
              <a:t>for passage of blood vessels and </a:t>
            </a:r>
            <a:r>
              <a:rPr lang="en-GB" sz="4400" dirty="0" smtClean="0"/>
              <a:t>nerves</a:t>
            </a:r>
            <a:r>
              <a:rPr lang="en-GB" sz="4400" dirty="0"/>
              <a:t>,</a:t>
            </a:r>
            <a:endParaRPr lang="en-GB" sz="4400" dirty="0" smtClean="0"/>
          </a:p>
          <a:p>
            <a:r>
              <a:rPr lang="en-GB" sz="4400" i="1" dirty="0" smtClean="0"/>
              <a:t>Sacral </a:t>
            </a:r>
            <a:r>
              <a:rPr lang="en-GB" sz="4400" i="1" dirty="0"/>
              <a:t>vertebrae </a:t>
            </a:r>
            <a:r>
              <a:rPr lang="en-GB" sz="4400" dirty="0"/>
              <a:t>are fused to </a:t>
            </a:r>
            <a:r>
              <a:rPr lang="en-GB" sz="4400" dirty="0" smtClean="0"/>
              <a:t>provide </a:t>
            </a:r>
            <a:r>
              <a:rPr lang="en-GB" sz="4400" dirty="0"/>
              <a:t>strength and </a:t>
            </a:r>
            <a:r>
              <a:rPr lang="en-GB" sz="4400" dirty="0" smtClean="0"/>
              <a:t>firmness, </a:t>
            </a:r>
          </a:p>
          <a:p>
            <a:endParaRPr lang="en-GB" dirty="0"/>
          </a:p>
        </p:txBody>
      </p:sp>
    </p:spTree>
    <p:extLst>
      <p:ext uri="{BB962C8B-B14F-4D97-AF65-F5344CB8AC3E}">
        <p14:creationId xmlns:p14="http://schemas.microsoft.com/office/powerpoint/2010/main" val="2306609092"/>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3"/>
          </a:lnRef>
          <a:fillRef idx="3">
            <a:schemeClr val="accent3"/>
          </a:fillRef>
          <a:effectRef idx="3">
            <a:schemeClr val="accent3"/>
          </a:effectRef>
          <a:fontRef idx="minor">
            <a:schemeClr val="lt1"/>
          </a:fontRef>
        </p:style>
        <p:txBody>
          <a:bodyPr/>
          <a:lstStyle/>
          <a:p>
            <a:r>
              <a:rPr lang="en-GB" dirty="0" smtClean="0"/>
              <a:t>continued</a:t>
            </a:r>
            <a:endParaRPr lang="en-GB" dirty="0"/>
          </a:p>
        </p:txBody>
      </p:sp>
      <p:sp>
        <p:nvSpPr>
          <p:cNvPr id="3" name="Content Placeholder 2"/>
          <p:cNvSpPr>
            <a:spLocks noGrp="1"/>
          </p:cNvSpPr>
          <p:nvPr>
            <p:ph idx="1"/>
          </p:nvPr>
        </p:nvSpPr>
        <p:spPr/>
        <p:style>
          <a:lnRef idx="1">
            <a:schemeClr val="accent3"/>
          </a:lnRef>
          <a:fillRef idx="2">
            <a:schemeClr val="accent3"/>
          </a:fillRef>
          <a:effectRef idx="1">
            <a:schemeClr val="accent3"/>
          </a:effectRef>
          <a:fontRef idx="minor">
            <a:schemeClr val="dk1"/>
          </a:fontRef>
        </p:style>
        <p:txBody>
          <a:bodyPr>
            <a:normAutofit lnSpcReduction="10000"/>
          </a:bodyPr>
          <a:lstStyle/>
          <a:p>
            <a:r>
              <a:rPr lang="en-GB" dirty="0"/>
              <a:t>The 1</a:t>
            </a:r>
            <a:r>
              <a:rPr lang="en-GB" baseline="30000" dirty="0"/>
              <a:t>st</a:t>
            </a:r>
            <a:r>
              <a:rPr lang="en-GB" dirty="0"/>
              <a:t>  </a:t>
            </a:r>
            <a:r>
              <a:rPr lang="en-GB" dirty="0" smtClean="0"/>
              <a:t>sacral vertebra </a:t>
            </a:r>
            <a:r>
              <a:rPr lang="en-GB" dirty="0"/>
              <a:t>has well developed transverse processes, which are fused to the pelvic girdle to provide support and mechanical protection to lower abdomen organs.</a:t>
            </a:r>
          </a:p>
          <a:p>
            <a:r>
              <a:rPr lang="en-GB" dirty="0" smtClean="0"/>
              <a:t>The 1</a:t>
            </a:r>
            <a:r>
              <a:rPr lang="en-GB" baseline="30000" dirty="0" smtClean="0"/>
              <a:t>st</a:t>
            </a:r>
            <a:r>
              <a:rPr lang="en-GB" dirty="0" smtClean="0"/>
              <a:t> sacral vertebra has Large </a:t>
            </a:r>
            <a:r>
              <a:rPr lang="en-GB" dirty="0"/>
              <a:t>neural spine &amp; transverse processes provide attachment to lower back &amp; thigh muscles, </a:t>
            </a:r>
          </a:p>
          <a:p>
            <a:endParaRPr lang="en-GB" dirty="0"/>
          </a:p>
        </p:txBody>
      </p:sp>
    </p:spTree>
    <p:extLst>
      <p:ext uri="{BB962C8B-B14F-4D97-AF65-F5344CB8AC3E}">
        <p14:creationId xmlns:p14="http://schemas.microsoft.com/office/powerpoint/2010/main" val="3432073227"/>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1"/>
          </a:lnRef>
          <a:fillRef idx="3">
            <a:schemeClr val="accent1"/>
          </a:fillRef>
          <a:effectRef idx="3">
            <a:schemeClr val="accent1"/>
          </a:effectRef>
          <a:fontRef idx="minor">
            <a:schemeClr val="lt1"/>
          </a:fontRef>
        </p:style>
        <p:txBody>
          <a:bodyPr/>
          <a:lstStyle/>
          <a:p>
            <a:r>
              <a:rPr lang="en-GB" dirty="0" smtClean="0"/>
              <a:t>Coccyx (caudal) vertebrae</a:t>
            </a:r>
            <a:endParaRPr lang="en-GB" dirty="0"/>
          </a:p>
        </p:txBody>
      </p:sp>
      <p:sp>
        <p:nvSpPr>
          <p:cNvPr id="3" name="Content Placeholder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a:bodyPr>
          <a:lstStyle/>
          <a:p>
            <a:pPr marL="0" indent="0">
              <a:buNone/>
            </a:pPr>
            <a:r>
              <a:rPr lang="en-GB" sz="4400" dirty="0" smtClean="0"/>
              <a:t>Consists of four coccygeal vertebrae,</a:t>
            </a:r>
          </a:p>
          <a:p>
            <a:r>
              <a:rPr lang="en-GB" sz="4400" dirty="0" smtClean="0"/>
              <a:t>Neural spine, transverse processes &amp; neural canal reduced,</a:t>
            </a:r>
          </a:p>
          <a:p>
            <a:endParaRPr lang="en-GB" dirty="0"/>
          </a:p>
        </p:txBody>
      </p:sp>
    </p:spTree>
    <p:extLst>
      <p:ext uri="{BB962C8B-B14F-4D97-AF65-F5344CB8AC3E}">
        <p14:creationId xmlns:p14="http://schemas.microsoft.com/office/powerpoint/2010/main" val="981266479"/>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4" y="227541"/>
            <a:ext cx="2438398" cy="968376"/>
          </a:xfrm>
        </p:spPr>
        <p:style>
          <a:lnRef idx="0">
            <a:schemeClr val="accent2"/>
          </a:lnRef>
          <a:fillRef idx="3">
            <a:schemeClr val="accent2"/>
          </a:fillRef>
          <a:effectRef idx="3">
            <a:schemeClr val="accent2"/>
          </a:effectRef>
          <a:fontRef idx="minor">
            <a:schemeClr val="lt1"/>
          </a:fontRef>
        </p:style>
        <p:txBody>
          <a:bodyPr/>
          <a:lstStyle/>
          <a:p>
            <a:pPr algn="ctr"/>
            <a:r>
              <a:rPr lang="en-GB" sz="4800" dirty="0" smtClean="0"/>
              <a:t>Ribs</a:t>
            </a:r>
            <a:r>
              <a:rPr lang="en-GB" dirty="0" smtClean="0"/>
              <a:t> </a:t>
            </a:r>
            <a:endParaRPr lang="en-GB" dirty="0"/>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117587" y="571501"/>
            <a:ext cx="5846510" cy="4487333"/>
          </a:xfrm>
        </p:spPr>
      </p:pic>
      <p:sp>
        <p:nvSpPr>
          <p:cNvPr id="4" name="Text Placeholder 3"/>
          <p:cNvSpPr>
            <a:spLocks noGrp="1"/>
          </p:cNvSpPr>
          <p:nvPr>
            <p:ph type="body" sz="half" idx="2"/>
          </p:nvPr>
        </p:nvSpPr>
        <p:spPr>
          <a:xfrm>
            <a:off x="457204" y="1195919"/>
            <a:ext cx="2590798" cy="3909219"/>
          </a:xfrm>
        </p:spPr>
        <p:style>
          <a:lnRef idx="1">
            <a:schemeClr val="accent2"/>
          </a:lnRef>
          <a:fillRef idx="2">
            <a:schemeClr val="accent2"/>
          </a:fillRef>
          <a:effectRef idx="1">
            <a:schemeClr val="accent2"/>
          </a:effectRef>
          <a:fontRef idx="minor">
            <a:schemeClr val="dk1"/>
          </a:fontRef>
        </p:style>
        <p:txBody>
          <a:bodyPr>
            <a:normAutofit fontScale="77500" lnSpcReduction="20000"/>
          </a:bodyPr>
          <a:lstStyle/>
          <a:p>
            <a:r>
              <a:rPr lang="en-GB" sz="3200" dirty="0"/>
              <a:t>Twelve ribs;</a:t>
            </a:r>
          </a:p>
          <a:p>
            <a:pPr marL="285750" indent="-285750">
              <a:buFont typeface="Arial" pitchFamily="34" charset="0"/>
              <a:buChar char="•"/>
            </a:pPr>
            <a:r>
              <a:rPr lang="en-GB" sz="3200" dirty="0"/>
              <a:t>Seven true ribs,</a:t>
            </a:r>
          </a:p>
          <a:p>
            <a:pPr marL="285750" indent="-285750">
              <a:buFont typeface="Arial" pitchFamily="34" charset="0"/>
              <a:buChar char="•"/>
            </a:pPr>
            <a:r>
              <a:rPr lang="en-GB" sz="3200" dirty="0"/>
              <a:t>Three False ribs,</a:t>
            </a:r>
          </a:p>
          <a:p>
            <a:pPr marL="285750" indent="-285750">
              <a:buFont typeface="Arial" pitchFamily="34" charset="0"/>
              <a:buChar char="•"/>
            </a:pPr>
            <a:r>
              <a:rPr lang="en-GB" sz="3200" dirty="0"/>
              <a:t>Two floating</a:t>
            </a:r>
            <a:r>
              <a:rPr lang="en-GB" sz="3200" dirty="0" smtClean="0"/>
              <a:t>,</a:t>
            </a:r>
          </a:p>
          <a:p>
            <a:r>
              <a:rPr lang="en-GB" sz="3200" dirty="0" smtClean="0"/>
              <a:t>The rib has two parts;</a:t>
            </a:r>
          </a:p>
          <a:p>
            <a:pPr marL="457200" indent="-457200">
              <a:buFont typeface="Arial" pitchFamily="34" charset="0"/>
              <a:buChar char="•"/>
            </a:pPr>
            <a:r>
              <a:rPr lang="en-GB" sz="3200" dirty="0" smtClean="0"/>
              <a:t>Vertebral part; bearing tuberculum &amp; capitulum,,</a:t>
            </a:r>
          </a:p>
          <a:p>
            <a:pPr marL="457200" indent="-457200">
              <a:buFont typeface="Arial" pitchFamily="34" charset="0"/>
              <a:buChar char="•"/>
            </a:pPr>
            <a:r>
              <a:rPr lang="en-GB" sz="3200" dirty="0" smtClean="0"/>
              <a:t>Sternal part;</a:t>
            </a:r>
            <a:endParaRPr lang="en-GB" sz="3200" dirty="0"/>
          </a:p>
          <a:p>
            <a:endParaRPr lang="en-GB" dirty="0"/>
          </a:p>
        </p:txBody>
      </p:sp>
    </p:spTree>
    <p:extLst>
      <p:ext uri="{BB962C8B-B14F-4D97-AF65-F5344CB8AC3E}">
        <p14:creationId xmlns:p14="http://schemas.microsoft.com/office/powerpoint/2010/main" val="3671655339"/>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2"/>
          </a:lnRef>
          <a:fillRef idx="3">
            <a:schemeClr val="accent2"/>
          </a:fillRef>
          <a:effectRef idx="3">
            <a:schemeClr val="accent2"/>
          </a:effectRef>
          <a:fontRef idx="minor">
            <a:schemeClr val="lt1"/>
          </a:fontRef>
        </p:style>
        <p:txBody>
          <a:bodyPr/>
          <a:lstStyle/>
          <a:p>
            <a:r>
              <a:rPr lang="en-GB" dirty="0" smtClean="0"/>
              <a:t>Rib cage</a:t>
            </a:r>
            <a:endParaRPr lang="en-GB" dirty="0"/>
          </a:p>
        </p:txBody>
      </p:sp>
      <p:pic>
        <p:nvPicPr>
          <p:cNvPr id="4098"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533402" y="1419688"/>
            <a:ext cx="8305798" cy="3977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76997298"/>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5"/>
          </a:lnRef>
          <a:fillRef idx="3">
            <a:schemeClr val="accent5"/>
          </a:fillRef>
          <a:effectRef idx="3">
            <a:schemeClr val="accent5"/>
          </a:effectRef>
          <a:fontRef idx="minor">
            <a:schemeClr val="lt1"/>
          </a:fontRef>
        </p:style>
        <p:txBody>
          <a:bodyPr/>
          <a:lstStyle/>
          <a:p>
            <a:r>
              <a:rPr lang="en-GB" dirty="0" smtClean="0"/>
              <a:t>sternum</a:t>
            </a:r>
            <a:endParaRPr lang="en-GB" dirty="0"/>
          </a:p>
        </p:txBody>
      </p:sp>
      <p:sp>
        <p:nvSpPr>
          <p:cNvPr id="3" name="Content Placeholder 2"/>
          <p:cNvSpPr>
            <a:spLocks noGrp="1"/>
          </p:cNvSpPr>
          <p:nvPr>
            <p:ph idx="1"/>
          </p:nvPr>
        </p:nvSpPr>
        <p:spPr/>
        <p:style>
          <a:lnRef idx="1">
            <a:schemeClr val="accent5"/>
          </a:lnRef>
          <a:fillRef idx="2">
            <a:schemeClr val="accent5"/>
          </a:fillRef>
          <a:effectRef idx="1">
            <a:schemeClr val="accent5"/>
          </a:effectRef>
          <a:fontRef idx="minor">
            <a:schemeClr val="dk1"/>
          </a:fontRef>
        </p:style>
        <p:txBody>
          <a:bodyPr/>
          <a:lstStyle/>
          <a:p>
            <a:pPr marL="0" indent="0">
              <a:buNone/>
            </a:pPr>
            <a:r>
              <a:rPr lang="en-GB" dirty="0" smtClean="0"/>
              <a:t>Consists of three sections;</a:t>
            </a:r>
          </a:p>
          <a:p>
            <a:r>
              <a:rPr lang="en-GB" dirty="0" smtClean="0"/>
              <a:t>Manubrium articulates with 1</a:t>
            </a:r>
            <a:r>
              <a:rPr lang="en-GB" baseline="30000" dirty="0" smtClean="0"/>
              <a:t>st</a:t>
            </a:r>
            <a:r>
              <a:rPr lang="en-GB" dirty="0" smtClean="0"/>
              <a:t> two pairs of ribs,</a:t>
            </a:r>
          </a:p>
          <a:p>
            <a:r>
              <a:rPr lang="en-GB" dirty="0" smtClean="0"/>
              <a:t>Body articulates to ribs 3</a:t>
            </a:r>
            <a:r>
              <a:rPr lang="en-GB" baseline="30000" dirty="0" smtClean="0"/>
              <a:t>rd</a:t>
            </a:r>
            <a:r>
              <a:rPr lang="en-GB" dirty="0" smtClean="0"/>
              <a:t>-7</a:t>
            </a:r>
            <a:r>
              <a:rPr lang="en-GB" baseline="30000" dirty="0" smtClean="0"/>
              <a:t>th</a:t>
            </a:r>
            <a:r>
              <a:rPr lang="en-GB" dirty="0" smtClean="0"/>
              <a:t> ,</a:t>
            </a:r>
          </a:p>
          <a:p>
            <a:r>
              <a:rPr lang="en-GB" dirty="0" smtClean="0"/>
              <a:t>Xiphoid cartilage supports abdominal muscles,</a:t>
            </a:r>
            <a:endParaRPr lang="en-GB" dirty="0"/>
          </a:p>
        </p:txBody>
      </p:sp>
    </p:spTree>
    <p:extLst>
      <p:ext uri="{BB962C8B-B14F-4D97-AF65-F5344CB8AC3E}">
        <p14:creationId xmlns:p14="http://schemas.microsoft.com/office/powerpoint/2010/main" val="665745304"/>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normAutofit fontScale="90000"/>
          </a:bodyPr>
          <a:lstStyle/>
          <a:p>
            <a:r>
              <a:rPr lang="en-GB" b="1" dirty="0" smtClean="0"/>
              <a:t/>
            </a:r>
            <a:br>
              <a:rPr lang="en-GB" b="1" dirty="0" smtClean="0"/>
            </a:br>
            <a:r>
              <a:rPr lang="en-GB" b="1" dirty="0" smtClean="0"/>
              <a:t>Appendicular </a:t>
            </a:r>
            <a:r>
              <a:rPr lang="en-GB" b="1" dirty="0"/>
              <a:t>Skeleton</a:t>
            </a:r>
            <a:r>
              <a:rPr lang="en-GB" dirty="0"/>
              <a:t/>
            </a:r>
            <a:br>
              <a:rPr lang="en-GB" dirty="0"/>
            </a:br>
            <a:endParaRPr lang="en-GB"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428247652"/>
              </p:ext>
            </p:extLst>
          </p:nvPr>
        </p:nvGraphicFramePr>
        <p:xfrm>
          <a:off x="457200" y="1333501"/>
          <a:ext cx="8229600" cy="37711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77652353"/>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normAutofit fontScale="90000"/>
          </a:bodyPr>
          <a:lstStyle/>
          <a:p>
            <a:pPr lvl="0"/>
            <a:r>
              <a:rPr lang="en-GB" b="1" dirty="0" smtClean="0"/>
              <a:t/>
            </a:r>
            <a:br>
              <a:rPr lang="en-GB" b="1" dirty="0" smtClean="0"/>
            </a:br>
            <a:r>
              <a:rPr lang="en-GB" b="1" dirty="0" smtClean="0"/>
              <a:t>Hydrostatic  </a:t>
            </a:r>
            <a:r>
              <a:rPr lang="en-GB" b="1" dirty="0"/>
              <a:t>(hydraulic)</a:t>
            </a:r>
            <a:r>
              <a:rPr lang="en-GB" dirty="0"/>
              <a:t/>
            </a:r>
            <a:br>
              <a:rPr lang="en-GB" dirty="0"/>
            </a:br>
            <a:endParaRPr lang="en-GB" dirty="0"/>
          </a:p>
        </p:txBody>
      </p:sp>
      <p:sp>
        <p:nvSpPr>
          <p:cNvPr id="3" name="Content Placeholder 2"/>
          <p:cNvSpPr>
            <a:spLocks noGrp="1"/>
          </p:cNvSpPr>
          <p:nvPr>
            <p:ph idx="1"/>
          </p:nvPr>
        </p:nvSpPr>
        <p:spPr/>
        <p:style>
          <a:lnRef idx="1">
            <a:schemeClr val="accent6"/>
          </a:lnRef>
          <a:fillRef idx="2">
            <a:schemeClr val="accent6"/>
          </a:fillRef>
          <a:effectRef idx="1">
            <a:schemeClr val="accent6"/>
          </a:effectRef>
          <a:fontRef idx="minor">
            <a:schemeClr val="dk1"/>
          </a:fontRef>
        </p:style>
        <p:txBody>
          <a:bodyPr/>
          <a:lstStyle/>
          <a:p>
            <a:pPr>
              <a:buFont typeface="Wingdings" pitchFamily="2" charset="2"/>
              <a:buChar char="ü"/>
            </a:pPr>
            <a:r>
              <a:rPr lang="en-GB" dirty="0" smtClean="0"/>
              <a:t>Mechanical </a:t>
            </a:r>
            <a:r>
              <a:rPr lang="en-GB" dirty="0"/>
              <a:t>support is provided by an internal fluid-filled system.  </a:t>
            </a:r>
            <a:endParaRPr lang="en-GB" dirty="0" smtClean="0"/>
          </a:p>
          <a:p>
            <a:pPr>
              <a:buFont typeface="Wingdings" pitchFamily="2" charset="2"/>
              <a:buChar char="ü"/>
            </a:pPr>
            <a:r>
              <a:rPr lang="en-GB" dirty="0" smtClean="0"/>
              <a:t>E.g. </a:t>
            </a:r>
            <a:r>
              <a:rPr lang="en-GB" dirty="0"/>
              <a:t>most invertebrates </a:t>
            </a:r>
            <a:r>
              <a:rPr lang="en-GB" dirty="0" smtClean="0"/>
              <a:t>like earthworm</a:t>
            </a:r>
            <a:r>
              <a:rPr lang="en-GB" dirty="0"/>
              <a:t>, leeches, caterpillars and maggots.</a:t>
            </a:r>
          </a:p>
          <a:p>
            <a:endParaRPr lang="en-GB" dirty="0"/>
          </a:p>
        </p:txBody>
      </p:sp>
    </p:spTree>
    <p:extLst>
      <p:ext uri="{BB962C8B-B14F-4D97-AF65-F5344CB8AC3E}">
        <p14:creationId xmlns:p14="http://schemas.microsoft.com/office/powerpoint/2010/main" val="3238491248"/>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5"/>
          </a:lnRef>
          <a:fillRef idx="3">
            <a:schemeClr val="accent5"/>
          </a:fillRef>
          <a:effectRef idx="3">
            <a:schemeClr val="accent5"/>
          </a:effectRef>
          <a:fontRef idx="minor">
            <a:schemeClr val="lt1"/>
          </a:fontRef>
        </p:style>
        <p:txBody>
          <a:bodyPr/>
          <a:lstStyle/>
          <a:p>
            <a:r>
              <a:rPr lang="en-GB" dirty="0" smtClean="0"/>
              <a:t>Pectoral girdle &amp; Forelimb</a:t>
            </a:r>
            <a:endParaRPr lang="en-GB"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896102507"/>
              </p:ext>
            </p:extLst>
          </p:nvPr>
        </p:nvGraphicFramePr>
        <p:xfrm>
          <a:off x="457200" y="1333501"/>
          <a:ext cx="8229600" cy="37711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40944304"/>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normAutofit/>
          </a:bodyPr>
          <a:lstStyle/>
          <a:p>
            <a:r>
              <a:rPr lang="en-GB" sz="4400" dirty="0" smtClean="0"/>
              <a:t>Scapula</a:t>
            </a:r>
            <a:endParaRPr lang="en-GB" sz="4400" dirty="0"/>
          </a:p>
        </p:txBody>
      </p:sp>
      <p:pic>
        <p:nvPicPr>
          <p:cNvPr id="5" name="Content Placeholder 4"/>
          <p:cNvPicPr>
            <a:picLocks noGrp="1" noChangeAspect="1"/>
          </p:cNvPicPr>
          <p:nvPr>
            <p:ph idx="1"/>
          </p:nvPr>
        </p:nvPicPr>
        <p:blipFill rotWithShape="1">
          <a:blip r:embed="rId3">
            <a:extLst>
              <a:ext uri="{28A0092B-C50C-407E-A947-70E740481C1C}">
                <a14:useLocalDpi xmlns:a14="http://schemas.microsoft.com/office/drawing/2010/main" val="0"/>
              </a:ext>
            </a:extLst>
          </a:blip>
          <a:srcRect l="4458" t="18857" r="5689" b="19781"/>
          <a:stretch/>
        </p:blipFill>
        <p:spPr>
          <a:xfrm>
            <a:off x="3791939" y="317501"/>
            <a:ext cx="5058230" cy="4656667"/>
          </a:xfrm>
        </p:spPr>
      </p:pic>
      <p:sp>
        <p:nvSpPr>
          <p:cNvPr id="4" name="Text Placeholder 3"/>
          <p:cNvSpPr>
            <a:spLocks noGrp="1"/>
          </p:cNvSpPr>
          <p:nvPr>
            <p:ph type="body" sz="half" idx="2"/>
          </p:nvPr>
        </p:nvSpPr>
        <p:spPr/>
        <p:style>
          <a:lnRef idx="1">
            <a:schemeClr val="accent4"/>
          </a:lnRef>
          <a:fillRef idx="2">
            <a:schemeClr val="accent4"/>
          </a:fillRef>
          <a:effectRef idx="1">
            <a:schemeClr val="accent4"/>
          </a:effectRef>
          <a:fontRef idx="minor">
            <a:schemeClr val="dk1"/>
          </a:fontRef>
        </p:style>
        <p:txBody>
          <a:bodyPr/>
          <a:lstStyle/>
          <a:p>
            <a:r>
              <a:rPr lang="en-GB" sz="2000" dirty="0" smtClean="0"/>
              <a:t>Adaptations of the scapula;</a:t>
            </a:r>
          </a:p>
          <a:p>
            <a:pPr marL="342900" indent="-342900">
              <a:buFont typeface="Arial" pitchFamily="34" charset="0"/>
              <a:buChar char="•"/>
            </a:pPr>
            <a:r>
              <a:rPr lang="en-GB" sz="2000" b="1" dirty="0" smtClean="0"/>
              <a:t>Spine</a:t>
            </a:r>
            <a:r>
              <a:rPr lang="en-GB" sz="2000" dirty="0" smtClean="0"/>
              <a:t>; large surface area for shoulder muscles attachment,</a:t>
            </a:r>
          </a:p>
          <a:p>
            <a:pPr marL="342900" indent="-342900">
              <a:buFont typeface="Arial" pitchFamily="34" charset="0"/>
              <a:buChar char="•"/>
            </a:pPr>
            <a:r>
              <a:rPr lang="en-GB" sz="2000" b="1" dirty="0" smtClean="0"/>
              <a:t>Acromion</a:t>
            </a:r>
            <a:r>
              <a:rPr lang="en-GB" sz="2000" dirty="0" smtClean="0"/>
              <a:t>; for clavicle articulation &amp; muscle attachment,</a:t>
            </a:r>
          </a:p>
          <a:p>
            <a:pPr marL="342900" indent="-342900">
              <a:buFont typeface="Arial" pitchFamily="34" charset="0"/>
              <a:buChar char="•"/>
            </a:pPr>
            <a:r>
              <a:rPr lang="en-GB" sz="2000" b="1" dirty="0" smtClean="0"/>
              <a:t>Glenoid cavity</a:t>
            </a:r>
            <a:r>
              <a:rPr lang="en-GB" sz="2000" dirty="0" smtClean="0"/>
              <a:t>; form a ball socket joint with head of humerus,</a:t>
            </a:r>
          </a:p>
          <a:p>
            <a:pPr marL="342900" indent="-342900">
              <a:buFont typeface="Arial" pitchFamily="34" charset="0"/>
              <a:buChar char="•"/>
            </a:pPr>
            <a:endParaRPr lang="en-GB" sz="2000" dirty="0" smtClean="0"/>
          </a:p>
          <a:p>
            <a:endParaRPr lang="en-GB" sz="2000" dirty="0" smtClean="0"/>
          </a:p>
          <a:p>
            <a:endParaRPr lang="en-GB" dirty="0"/>
          </a:p>
        </p:txBody>
      </p:sp>
    </p:spTree>
    <p:extLst>
      <p:ext uri="{BB962C8B-B14F-4D97-AF65-F5344CB8AC3E}">
        <p14:creationId xmlns:p14="http://schemas.microsoft.com/office/powerpoint/2010/main" val="844184264"/>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1"/>
          </a:lnRef>
          <a:fillRef idx="3">
            <a:schemeClr val="accent1"/>
          </a:fillRef>
          <a:effectRef idx="3">
            <a:schemeClr val="accent1"/>
          </a:effectRef>
          <a:fontRef idx="minor">
            <a:schemeClr val="lt1"/>
          </a:fontRef>
        </p:style>
        <p:txBody>
          <a:bodyPr/>
          <a:lstStyle/>
          <a:p>
            <a:r>
              <a:rPr lang="en-GB" dirty="0" smtClean="0"/>
              <a:t>Forelimb</a:t>
            </a:r>
            <a:endParaRPr lang="en-GB"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781859899"/>
              </p:ext>
            </p:extLst>
          </p:nvPr>
        </p:nvGraphicFramePr>
        <p:xfrm>
          <a:off x="457200" y="1333501"/>
          <a:ext cx="8229600" cy="37711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073758315"/>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normAutofit/>
          </a:bodyPr>
          <a:lstStyle/>
          <a:p>
            <a:pPr algn="ctr"/>
            <a:r>
              <a:rPr lang="en-GB" sz="4400" dirty="0" smtClean="0"/>
              <a:t>Humerus</a:t>
            </a:r>
            <a:endParaRPr lang="en-GB" sz="4400" dirty="0"/>
          </a:p>
        </p:txBody>
      </p:sp>
      <p:pic>
        <p:nvPicPr>
          <p:cNvPr id="5" name="Content Placeholder 4"/>
          <p:cNvPicPr>
            <a:picLocks noGrp="1" noChangeAspect="1"/>
          </p:cNvPicPr>
          <p:nvPr>
            <p:ph idx="1"/>
          </p:nvPr>
        </p:nvPicPr>
        <p:blipFill rotWithShape="1">
          <a:blip r:embed="rId3">
            <a:extLst>
              <a:ext uri="{28A0092B-C50C-407E-A947-70E740481C1C}">
                <a14:useLocalDpi xmlns:a14="http://schemas.microsoft.com/office/drawing/2010/main" val="0"/>
              </a:ext>
            </a:extLst>
          </a:blip>
          <a:srcRect l="805" t="13661" r="3254" b="7768"/>
          <a:stretch/>
        </p:blipFill>
        <p:spPr>
          <a:xfrm>
            <a:off x="3600281" y="1079501"/>
            <a:ext cx="5334629" cy="3640667"/>
          </a:xfrm>
        </p:spPr>
      </p:pic>
      <p:sp>
        <p:nvSpPr>
          <p:cNvPr id="4" name="Text Placeholder 3"/>
          <p:cNvSpPr>
            <a:spLocks noGrp="1"/>
          </p:cNvSpPr>
          <p:nvPr>
            <p:ph type="body" sz="half" idx="2"/>
          </p:nvPr>
        </p:nvSpPr>
        <p:spPr/>
        <p:style>
          <a:lnRef idx="1">
            <a:schemeClr val="accent4"/>
          </a:lnRef>
          <a:fillRef idx="2">
            <a:schemeClr val="accent4"/>
          </a:fillRef>
          <a:effectRef idx="1">
            <a:schemeClr val="accent4"/>
          </a:effectRef>
          <a:fontRef idx="minor">
            <a:schemeClr val="dk1"/>
          </a:fontRef>
        </p:style>
        <p:txBody>
          <a:bodyPr>
            <a:normAutofit/>
          </a:bodyPr>
          <a:lstStyle/>
          <a:p>
            <a:r>
              <a:rPr lang="en-GB" i="1" dirty="0"/>
              <a:t>Humerus;  </a:t>
            </a:r>
            <a:endParaRPr lang="en-GB" i="1" dirty="0" smtClean="0"/>
          </a:p>
          <a:p>
            <a:pPr marL="285750" indent="-285750">
              <a:buFont typeface="Arial" pitchFamily="34" charset="0"/>
              <a:buChar char="•"/>
            </a:pPr>
            <a:r>
              <a:rPr lang="en-GB" sz="1600" dirty="0" smtClean="0"/>
              <a:t> </a:t>
            </a:r>
            <a:r>
              <a:rPr lang="en-GB" sz="1600" dirty="0"/>
              <a:t>proximal end </a:t>
            </a:r>
            <a:r>
              <a:rPr lang="en-GB" sz="1600" dirty="0" smtClean="0"/>
              <a:t>has </a:t>
            </a:r>
            <a:r>
              <a:rPr lang="en-GB" sz="1600" dirty="0"/>
              <a:t>a large, </a:t>
            </a:r>
            <a:r>
              <a:rPr lang="en-GB" sz="1600" dirty="0" smtClean="0"/>
              <a:t>broad </a:t>
            </a:r>
            <a:r>
              <a:rPr lang="en-GB" sz="1600" b="1" dirty="0" smtClean="0"/>
              <a:t>head</a:t>
            </a:r>
            <a:r>
              <a:rPr lang="en-GB" sz="1600" dirty="0" smtClean="0"/>
              <a:t>, </a:t>
            </a:r>
          </a:p>
          <a:p>
            <a:pPr marL="285750" indent="-285750">
              <a:buFont typeface="Arial" pitchFamily="34" charset="0"/>
              <a:buChar char="•"/>
            </a:pPr>
            <a:r>
              <a:rPr lang="en-GB" sz="1600" dirty="0" smtClean="0"/>
              <a:t>The </a:t>
            </a:r>
            <a:r>
              <a:rPr lang="en-GB" sz="1600" dirty="0"/>
              <a:t>head of humerus is covered with </a:t>
            </a:r>
            <a:r>
              <a:rPr lang="en-GB" sz="1600" b="1" dirty="0" smtClean="0"/>
              <a:t>cartilage</a:t>
            </a:r>
            <a:r>
              <a:rPr lang="en-GB" sz="1600" dirty="0" smtClean="0"/>
              <a:t>, </a:t>
            </a:r>
          </a:p>
          <a:p>
            <a:pPr marL="285750" indent="-285750">
              <a:buFont typeface="Arial" pitchFamily="34" charset="0"/>
              <a:buChar char="•"/>
            </a:pPr>
            <a:r>
              <a:rPr lang="en-GB" sz="1600" dirty="0" smtClean="0"/>
              <a:t>Bears Tubercles/ tuberosities , the </a:t>
            </a:r>
            <a:r>
              <a:rPr lang="en-GB" sz="1600" b="1" dirty="0"/>
              <a:t>greater </a:t>
            </a:r>
            <a:r>
              <a:rPr lang="en-GB" sz="1600" b="1" dirty="0" smtClean="0"/>
              <a:t>tubercle</a:t>
            </a:r>
            <a:r>
              <a:rPr lang="en-GB" sz="1600" dirty="0" smtClean="0"/>
              <a:t> </a:t>
            </a:r>
            <a:r>
              <a:rPr lang="en-GB" sz="1600" dirty="0"/>
              <a:t>and below it is </a:t>
            </a:r>
            <a:r>
              <a:rPr lang="en-GB" sz="1600" b="1" dirty="0"/>
              <a:t>deltoid </a:t>
            </a:r>
            <a:r>
              <a:rPr lang="en-GB" sz="1600" b="1" dirty="0" smtClean="0"/>
              <a:t>ridge/lesser tubercle</a:t>
            </a:r>
            <a:r>
              <a:rPr lang="en-GB" sz="1600" dirty="0" smtClean="0"/>
              <a:t>, </a:t>
            </a:r>
          </a:p>
          <a:p>
            <a:pPr marL="285750" indent="-285750">
              <a:buFont typeface="Arial" pitchFamily="34" charset="0"/>
              <a:buChar char="•"/>
            </a:pPr>
            <a:r>
              <a:rPr lang="en-GB" sz="1600" dirty="0" smtClean="0"/>
              <a:t>At </a:t>
            </a:r>
            <a:r>
              <a:rPr lang="en-GB" sz="1600" dirty="0"/>
              <a:t>the distal end the bone ends in two </a:t>
            </a:r>
            <a:r>
              <a:rPr lang="en-GB" sz="1600" b="1" dirty="0" smtClean="0"/>
              <a:t>condyles / trochlea</a:t>
            </a:r>
            <a:r>
              <a:rPr lang="en-GB" dirty="0" smtClean="0"/>
              <a:t>,</a:t>
            </a:r>
            <a:endParaRPr lang="en-GB" dirty="0"/>
          </a:p>
          <a:p>
            <a:endParaRPr lang="en-GB" dirty="0"/>
          </a:p>
        </p:txBody>
      </p:sp>
    </p:spTree>
    <p:extLst>
      <p:ext uri="{BB962C8B-B14F-4D97-AF65-F5344CB8AC3E}">
        <p14:creationId xmlns:p14="http://schemas.microsoft.com/office/powerpoint/2010/main" val="3035343397"/>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lstStyle/>
          <a:p>
            <a:r>
              <a:rPr lang="en-GB" dirty="0" smtClean="0"/>
              <a:t>Adaptations of the Humerus</a:t>
            </a:r>
            <a:endParaRPr lang="en-GB" dirty="0"/>
          </a:p>
        </p:txBody>
      </p:sp>
      <p:sp>
        <p:nvSpPr>
          <p:cNvPr id="3" name="Content Placeholder 2"/>
          <p:cNvSpPr>
            <a:spLocks noGrp="1"/>
          </p:cNvSpPr>
          <p:nvPr>
            <p:ph idx="1"/>
          </p:nvPr>
        </p:nvSpPr>
        <p:spPr/>
        <p:style>
          <a:lnRef idx="1">
            <a:schemeClr val="accent4"/>
          </a:lnRef>
          <a:fillRef idx="2">
            <a:schemeClr val="accent4"/>
          </a:fillRef>
          <a:effectRef idx="1">
            <a:schemeClr val="accent4"/>
          </a:effectRef>
          <a:fontRef idx="minor">
            <a:schemeClr val="dk1"/>
          </a:fontRef>
        </p:style>
        <p:txBody>
          <a:bodyPr>
            <a:normAutofit fontScale="92500" lnSpcReduction="20000"/>
          </a:bodyPr>
          <a:lstStyle/>
          <a:p>
            <a:r>
              <a:rPr lang="en-GB" dirty="0" smtClean="0"/>
              <a:t>The  </a:t>
            </a:r>
            <a:r>
              <a:rPr lang="en-GB" i="1" dirty="0" smtClean="0"/>
              <a:t>Humerus</a:t>
            </a:r>
            <a:r>
              <a:rPr lang="en-GB" dirty="0" smtClean="0"/>
              <a:t> </a:t>
            </a:r>
            <a:r>
              <a:rPr lang="en-GB" dirty="0"/>
              <a:t>has a </a:t>
            </a:r>
            <a:r>
              <a:rPr lang="en-GB" dirty="0" smtClean="0"/>
              <a:t>large </a:t>
            </a:r>
            <a:r>
              <a:rPr lang="en-GB" dirty="0"/>
              <a:t>head that fits in the glenoid cavity of the scapula, </a:t>
            </a:r>
            <a:r>
              <a:rPr lang="en-GB" dirty="0" smtClean="0"/>
              <a:t>to </a:t>
            </a:r>
            <a:r>
              <a:rPr lang="en-GB" dirty="0"/>
              <a:t>form a </a:t>
            </a:r>
            <a:r>
              <a:rPr lang="en-GB" b="1" dirty="0"/>
              <a:t>ball &amp;</a:t>
            </a:r>
            <a:r>
              <a:rPr lang="en-GB" b="1" dirty="0" smtClean="0"/>
              <a:t> </a:t>
            </a:r>
            <a:r>
              <a:rPr lang="en-GB" b="1" dirty="0"/>
              <a:t>socket </a:t>
            </a:r>
            <a:r>
              <a:rPr lang="en-GB" b="1" dirty="0" smtClean="0"/>
              <a:t>joint</a:t>
            </a:r>
            <a:r>
              <a:rPr lang="en-GB" dirty="0"/>
              <a:t>,</a:t>
            </a:r>
          </a:p>
          <a:p>
            <a:r>
              <a:rPr lang="en-GB" dirty="0"/>
              <a:t>The </a:t>
            </a:r>
            <a:r>
              <a:rPr lang="en-GB" dirty="0" smtClean="0"/>
              <a:t>cartilage  on the humerus head </a:t>
            </a:r>
            <a:r>
              <a:rPr lang="en-GB" b="1" dirty="0" smtClean="0"/>
              <a:t>reduces friction</a:t>
            </a:r>
            <a:r>
              <a:rPr lang="en-GB" dirty="0" smtClean="0"/>
              <a:t> in the ball &amp; socket joint,</a:t>
            </a:r>
          </a:p>
          <a:p>
            <a:r>
              <a:rPr lang="en-GB" dirty="0" smtClean="0"/>
              <a:t>The </a:t>
            </a:r>
            <a:r>
              <a:rPr lang="en-GB" dirty="0"/>
              <a:t>greater tubercle &amp;</a:t>
            </a:r>
            <a:r>
              <a:rPr lang="en-GB" dirty="0" smtClean="0"/>
              <a:t> </a:t>
            </a:r>
            <a:r>
              <a:rPr lang="en-GB" dirty="0"/>
              <a:t>deltoid ridge both </a:t>
            </a:r>
            <a:r>
              <a:rPr lang="en-GB" dirty="0" smtClean="0"/>
              <a:t>provide surfaces for </a:t>
            </a:r>
            <a:r>
              <a:rPr lang="en-GB" b="1" dirty="0"/>
              <a:t>muscle </a:t>
            </a:r>
            <a:r>
              <a:rPr lang="en-GB" b="1" dirty="0" smtClean="0"/>
              <a:t>attachment</a:t>
            </a:r>
            <a:r>
              <a:rPr lang="en-GB" dirty="0"/>
              <a:t>,</a:t>
            </a:r>
          </a:p>
          <a:p>
            <a:r>
              <a:rPr lang="en-GB" dirty="0" smtClean="0"/>
              <a:t>Humerus condyles articulate </a:t>
            </a:r>
            <a:r>
              <a:rPr lang="en-GB" dirty="0"/>
              <a:t>with the sigmoid notch of radius and ulna to form the </a:t>
            </a:r>
            <a:r>
              <a:rPr lang="en-GB" b="1" dirty="0"/>
              <a:t>h</a:t>
            </a:r>
            <a:r>
              <a:rPr lang="en-GB" b="1" dirty="0" smtClean="0"/>
              <a:t>inge joint</a:t>
            </a:r>
            <a:r>
              <a:rPr lang="en-GB" dirty="0" smtClean="0"/>
              <a:t>,</a:t>
            </a:r>
            <a:endParaRPr lang="en-GB" dirty="0"/>
          </a:p>
        </p:txBody>
      </p:sp>
    </p:spTree>
    <p:extLst>
      <p:ext uri="{BB962C8B-B14F-4D97-AF65-F5344CB8AC3E}">
        <p14:creationId xmlns:p14="http://schemas.microsoft.com/office/powerpoint/2010/main" val="3760009340"/>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normAutofit/>
          </a:bodyPr>
          <a:lstStyle/>
          <a:p>
            <a:pPr algn="ctr"/>
            <a:r>
              <a:rPr lang="en-GB" sz="3600" dirty="0" smtClean="0"/>
              <a:t>Radius &amp; Ulna</a:t>
            </a:r>
            <a:endParaRPr lang="en-GB" sz="3600" dirty="0"/>
          </a:p>
        </p:txBody>
      </p:sp>
      <p:pic>
        <p:nvPicPr>
          <p:cNvPr id="5" name="Content Placeholder 4"/>
          <p:cNvPicPr>
            <a:picLocks noGrp="1" noChangeAspect="1"/>
          </p:cNvPicPr>
          <p:nvPr>
            <p:ph idx="1"/>
          </p:nvPr>
        </p:nvPicPr>
        <p:blipFill rotWithShape="1">
          <a:blip r:embed="rId3">
            <a:extLst>
              <a:ext uri="{28A0092B-C50C-407E-A947-70E740481C1C}">
                <a14:useLocalDpi xmlns:a14="http://schemas.microsoft.com/office/drawing/2010/main" val="0"/>
              </a:ext>
            </a:extLst>
          </a:blip>
          <a:srcRect l="8779" t="30382" r="2827" b="38368"/>
          <a:stretch/>
        </p:blipFill>
        <p:spPr>
          <a:xfrm>
            <a:off x="3545750" y="1248835"/>
            <a:ext cx="5141051" cy="2963333"/>
          </a:xfrm>
        </p:spPr>
      </p:pic>
      <p:sp>
        <p:nvSpPr>
          <p:cNvPr id="4" name="Text Placeholder 3"/>
          <p:cNvSpPr>
            <a:spLocks noGrp="1"/>
          </p:cNvSpPr>
          <p:nvPr>
            <p:ph type="body" sz="half" idx="2"/>
          </p:nvPr>
        </p:nvSpPr>
        <p:spPr/>
        <p:style>
          <a:lnRef idx="1">
            <a:schemeClr val="accent4"/>
          </a:lnRef>
          <a:fillRef idx="2">
            <a:schemeClr val="accent4"/>
          </a:fillRef>
          <a:effectRef idx="1">
            <a:schemeClr val="accent4"/>
          </a:effectRef>
          <a:fontRef idx="minor">
            <a:schemeClr val="dk1"/>
          </a:fontRef>
        </p:style>
        <p:txBody>
          <a:bodyPr/>
          <a:lstStyle/>
          <a:p>
            <a:pPr marL="285750" indent="-285750">
              <a:buFont typeface="Arial" pitchFamily="34" charset="0"/>
              <a:buChar char="•"/>
            </a:pPr>
            <a:r>
              <a:rPr lang="en-GB" sz="1800" dirty="0" smtClean="0"/>
              <a:t>Radius &amp; Ulna form the </a:t>
            </a:r>
            <a:r>
              <a:rPr lang="en-GB" sz="1800" b="1" dirty="0" smtClean="0"/>
              <a:t>elbow joint /hinge joint </a:t>
            </a:r>
            <a:r>
              <a:rPr lang="en-GB" sz="1800" dirty="0" smtClean="0"/>
              <a:t>with the humerus,</a:t>
            </a:r>
          </a:p>
          <a:p>
            <a:pPr marL="285750" indent="-285750">
              <a:buFont typeface="Arial" pitchFamily="34" charset="0"/>
              <a:buChar char="•"/>
            </a:pPr>
            <a:r>
              <a:rPr lang="en-GB" sz="1800" dirty="0" smtClean="0"/>
              <a:t>The ulna is longer than the radius,</a:t>
            </a:r>
          </a:p>
          <a:p>
            <a:pPr marL="285750" indent="-285750">
              <a:buFont typeface="Arial" pitchFamily="34" charset="0"/>
              <a:buChar char="•"/>
            </a:pPr>
            <a:r>
              <a:rPr lang="en-GB" sz="1800" dirty="0" smtClean="0"/>
              <a:t>The ulna fits with humerus trochlea at the </a:t>
            </a:r>
            <a:r>
              <a:rPr lang="en-GB" sz="1800" b="1" dirty="0" smtClean="0"/>
              <a:t>sigmoid notch</a:t>
            </a:r>
            <a:r>
              <a:rPr lang="en-GB" sz="1800" dirty="0" smtClean="0"/>
              <a:t>,</a:t>
            </a:r>
          </a:p>
          <a:p>
            <a:pPr marL="285750" indent="-285750">
              <a:buFont typeface="Arial" pitchFamily="34" charset="0"/>
              <a:buChar char="•"/>
            </a:pPr>
            <a:r>
              <a:rPr lang="en-GB" sz="1800" dirty="0" smtClean="0"/>
              <a:t>The ulna extends to form  the </a:t>
            </a:r>
            <a:r>
              <a:rPr lang="en-GB" sz="1800" b="1" dirty="0" smtClean="0"/>
              <a:t>olecranon process/elbow,</a:t>
            </a:r>
          </a:p>
          <a:p>
            <a:endParaRPr lang="en-GB" dirty="0"/>
          </a:p>
        </p:txBody>
      </p:sp>
    </p:spTree>
    <p:extLst>
      <p:ext uri="{BB962C8B-B14F-4D97-AF65-F5344CB8AC3E}">
        <p14:creationId xmlns:p14="http://schemas.microsoft.com/office/powerpoint/2010/main" val="848447248"/>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lstStyle/>
          <a:p>
            <a:r>
              <a:rPr lang="en-GB" dirty="0" smtClean="0"/>
              <a:t>Adaptations of the radius &amp; Ulna</a:t>
            </a:r>
            <a:endParaRPr lang="en-GB" dirty="0"/>
          </a:p>
        </p:txBody>
      </p:sp>
      <p:sp>
        <p:nvSpPr>
          <p:cNvPr id="3" name="Content Placeholder 2"/>
          <p:cNvSpPr>
            <a:spLocks noGrp="1"/>
          </p:cNvSpPr>
          <p:nvPr>
            <p:ph idx="1"/>
          </p:nvPr>
        </p:nvSpPr>
        <p:spPr/>
        <p:style>
          <a:lnRef idx="1">
            <a:schemeClr val="accent4"/>
          </a:lnRef>
          <a:fillRef idx="2">
            <a:schemeClr val="accent4"/>
          </a:fillRef>
          <a:effectRef idx="1">
            <a:schemeClr val="accent4"/>
          </a:effectRef>
          <a:fontRef idx="minor">
            <a:schemeClr val="dk1"/>
          </a:fontRef>
        </p:style>
        <p:txBody>
          <a:bodyPr>
            <a:normAutofit fontScale="85000" lnSpcReduction="10000"/>
          </a:bodyPr>
          <a:lstStyle/>
          <a:p>
            <a:r>
              <a:rPr lang="en-GB" dirty="0" smtClean="0"/>
              <a:t>the </a:t>
            </a:r>
            <a:r>
              <a:rPr lang="en-GB" b="1" dirty="0"/>
              <a:t>olecranon </a:t>
            </a:r>
            <a:r>
              <a:rPr lang="en-GB" b="1" dirty="0" smtClean="0"/>
              <a:t>process; </a:t>
            </a:r>
            <a:r>
              <a:rPr lang="en-GB" dirty="0" smtClean="0"/>
              <a:t>provides </a:t>
            </a:r>
            <a:r>
              <a:rPr lang="en-GB" i="1" dirty="0" smtClean="0"/>
              <a:t>insertion</a:t>
            </a:r>
            <a:r>
              <a:rPr lang="en-GB" dirty="0" smtClean="0"/>
              <a:t> </a:t>
            </a:r>
            <a:r>
              <a:rPr lang="en-GB" dirty="0"/>
              <a:t>for </a:t>
            </a:r>
            <a:r>
              <a:rPr lang="en-GB" dirty="0" smtClean="0"/>
              <a:t>triceps muscle</a:t>
            </a:r>
            <a:r>
              <a:rPr lang="en-GB" i="1" dirty="0" smtClean="0"/>
              <a:t> </a:t>
            </a:r>
          </a:p>
          <a:p>
            <a:r>
              <a:rPr lang="en-GB" i="1" dirty="0" smtClean="0"/>
              <a:t>Olecranon process; prevents </a:t>
            </a:r>
            <a:r>
              <a:rPr lang="en-GB" i="1" dirty="0"/>
              <a:t>the overstretching </a:t>
            </a:r>
            <a:r>
              <a:rPr lang="en-GB" dirty="0"/>
              <a:t>of the </a:t>
            </a:r>
            <a:r>
              <a:rPr lang="en-GB" dirty="0" smtClean="0"/>
              <a:t>joint,</a:t>
            </a:r>
          </a:p>
          <a:p>
            <a:r>
              <a:rPr lang="en-GB" dirty="0" smtClean="0"/>
              <a:t>Radius; has an </a:t>
            </a:r>
            <a:r>
              <a:rPr lang="en-GB" i="1" dirty="0" smtClean="0"/>
              <a:t>insertion</a:t>
            </a:r>
            <a:r>
              <a:rPr lang="en-GB" dirty="0" smtClean="0"/>
              <a:t> for the biceps muscles;</a:t>
            </a:r>
          </a:p>
          <a:p>
            <a:r>
              <a:rPr lang="en-GB" i="1" dirty="0" smtClean="0"/>
              <a:t>ulna &amp; radius;</a:t>
            </a:r>
            <a:r>
              <a:rPr lang="en-GB" dirty="0" smtClean="0"/>
              <a:t> articulates with humerus condyles in the sigmoid notch and forms </a:t>
            </a:r>
            <a:r>
              <a:rPr lang="en-GB" dirty="0"/>
              <a:t>the </a:t>
            </a:r>
            <a:r>
              <a:rPr lang="en-GB" b="1" i="1" dirty="0"/>
              <a:t>hinge joint </a:t>
            </a:r>
            <a:r>
              <a:rPr lang="en-GB" dirty="0"/>
              <a:t>at the </a:t>
            </a:r>
            <a:r>
              <a:rPr lang="en-GB" dirty="0" smtClean="0"/>
              <a:t>elbow,</a:t>
            </a:r>
          </a:p>
          <a:p>
            <a:r>
              <a:rPr lang="en-GB" dirty="0" smtClean="0"/>
              <a:t>Radius &amp; ulna; form flexible joints allowing for </a:t>
            </a:r>
            <a:r>
              <a:rPr lang="en-GB" i="1" dirty="0" smtClean="0"/>
              <a:t>forearm twisting,</a:t>
            </a:r>
            <a:endParaRPr lang="en-GB" i="1" dirty="0"/>
          </a:p>
        </p:txBody>
      </p:sp>
    </p:spTree>
    <p:extLst>
      <p:ext uri="{BB962C8B-B14F-4D97-AF65-F5344CB8AC3E}">
        <p14:creationId xmlns:p14="http://schemas.microsoft.com/office/powerpoint/2010/main" val="317643110"/>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5"/>
          </a:lnRef>
          <a:fillRef idx="3">
            <a:schemeClr val="accent5"/>
          </a:fillRef>
          <a:effectRef idx="3">
            <a:schemeClr val="accent5"/>
          </a:effectRef>
          <a:fontRef idx="minor">
            <a:schemeClr val="lt1"/>
          </a:fontRef>
        </p:style>
        <p:txBody>
          <a:bodyPr/>
          <a:lstStyle/>
          <a:p>
            <a:r>
              <a:rPr lang="en-GB" dirty="0" smtClean="0"/>
              <a:t>Pelvic girdle &amp; hind limb</a:t>
            </a:r>
            <a:endParaRPr lang="en-GB"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63137234"/>
              </p:ext>
            </p:extLst>
          </p:nvPr>
        </p:nvGraphicFramePr>
        <p:xfrm>
          <a:off x="457200" y="1333501"/>
          <a:ext cx="8229600" cy="37711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70616808"/>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5"/>
          </a:lnRef>
          <a:fillRef idx="3">
            <a:schemeClr val="accent5"/>
          </a:fillRef>
          <a:effectRef idx="3">
            <a:schemeClr val="accent5"/>
          </a:effectRef>
          <a:fontRef idx="minor">
            <a:schemeClr val="lt1"/>
          </a:fontRef>
        </p:style>
        <p:txBody>
          <a:bodyPr>
            <a:normAutofit fontScale="90000"/>
          </a:bodyPr>
          <a:lstStyle/>
          <a:p>
            <a:pPr algn="ctr"/>
            <a:r>
              <a:rPr lang="en-GB" sz="2700" dirty="0" smtClean="0"/>
              <a:t>PELVIC GIRDLE</a:t>
            </a:r>
            <a:r>
              <a:rPr lang="en-GB" sz="3600" dirty="0" smtClean="0"/>
              <a:t> </a:t>
            </a:r>
            <a:r>
              <a:rPr lang="en-GB" sz="3100" dirty="0" smtClean="0"/>
              <a:t>(Ventral view)</a:t>
            </a:r>
            <a:endParaRPr lang="en-GB" sz="3100" dirty="0"/>
          </a:p>
        </p:txBody>
      </p:sp>
      <p:pic>
        <p:nvPicPr>
          <p:cNvPr id="5" name="Content Placeholder 4"/>
          <p:cNvPicPr>
            <a:picLocks noGrp="1" noChangeAspect="1"/>
          </p:cNvPicPr>
          <p:nvPr>
            <p:ph idx="1"/>
          </p:nvPr>
        </p:nvPicPr>
        <p:blipFill rotWithShape="1">
          <a:blip r:embed="rId3">
            <a:extLst>
              <a:ext uri="{28A0092B-C50C-407E-A947-70E740481C1C}">
                <a14:useLocalDpi xmlns:a14="http://schemas.microsoft.com/office/drawing/2010/main" val="0"/>
              </a:ext>
            </a:extLst>
          </a:blip>
          <a:srcRect l="22396" t="6216" r="18452" b="-195"/>
          <a:stretch/>
        </p:blipFill>
        <p:spPr>
          <a:xfrm>
            <a:off x="4038601" y="203242"/>
            <a:ext cx="4648200" cy="4937822"/>
          </a:xfrm>
        </p:spPr>
      </p:pic>
      <p:sp>
        <p:nvSpPr>
          <p:cNvPr id="4" name="Text Placeholder 3"/>
          <p:cNvSpPr>
            <a:spLocks noGrp="1"/>
          </p:cNvSpPr>
          <p:nvPr>
            <p:ph type="body" sz="half" idx="2"/>
          </p:nvPr>
        </p:nvSpPr>
        <p:spPr>
          <a:xfrm>
            <a:off x="457204" y="1195919"/>
            <a:ext cx="3505198" cy="3909219"/>
          </a:xfrm>
        </p:spPr>
        <p:style>
          <a:lnRef idx="1">
            <a:schemeClr val="accent1"/>
          </a:lnRef>
          <a:fillRef idx="2">
            <a:schemeClr val="accent1"/>
          </a:fillRef>
          <a:effectRef idx="1">
            <a:schemeClr val="accent1"/>
          </a:effectRef>
          <a:fontRef idx="minor">
            <a:schemeClr val="dk1"/>
          </a:fontRef>
        </p:style>
        <p:txBody>
          <a:bodyPr>
            <a:normAutofit/>
          </a:bodyPr>
          <a:lstStyle/>
          <a:p>
            <a:r>
              <a:rPr lang="en-GB" sz="2000" dirty="0" smtClean="0"/>
              <a:t>Half of the Pelvic </a:t>
            </a:r>
            <a:r>
              <a:rPr lang="en-GB" sz="2000" dirty="0"/>
              <a:t>girdle is made up of three fused bones </a:t>
            </a:r>
            <a:r>
              <a:rPr lang="en-GB" sz="2000" dirty="0" smtClean="0"/>
              <a:t>;</a:t>
            </a:r>
          </a:p>
          <a:p>
            <a:pPr marL="285750" indent="-285750">
              <a:buFont typeface="Wingdings" pitchFamily="2" charset="2"/>
              <a:buChar char="ü"/>
            </a:pPr>
            <a:r>
              <a:rPr lang="en-GB" sz="1800" dirty="0" smtClean="0"/>
              <a:t> </a:t>
            </a:r>
            <a:r>
              <a:rPr lang="en-GB" sz="2800" b="1" dirty="0" smtClean="0"/>
              <a:t>ilium</a:t>
            </a:r>
            <a:r>
              <a:rPr lang="en-GB" sz="2800" b="1" dirty="0"/>
              <a:t>, </a:t>
            </a:r>
            <a:r>
              <a:rPr lang="en-GB" sz="2800" b="1" dirty="0" smtClean="0"/>
              <a:t>ischium &amp; pubis</a:t>
            </a:r>
            <a:r>
              <a:rPr lang="en-GB" sz="1800" dirty="0" smtClean="0"/>
              <a:t>,</a:t>
            </a:r>
          </a:p>
          <a:p>
            <a:pPr marL="285750" indent="-285750">
              <a:buFont typeface="Wingdings" pitchFamily="2" charset="2"/>
              <a:buChar char="ü"/>
            </a:pPr>
            <a:r>
              <a:rPr lang="en-GB" sz="1800" dirty="0"/>
              <a:t>Pubic bone has a socket the </a:t>
            </a:r>
            <a:r>
              <a:rPr lang="en-GB"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acetabulum,</a:t>
            </a:r>
          </a:p>
          <a:p>
            <a:pPr marL="285750" indent="-285750">
              <a:buFont typeface="Wingdings" pitchFamily="2" charset="2"/>
              <a:buChar char="ü"/>
            </a:pPr>
            <a:r>
              <a:rPr lang="en-GB" sz="2400" dirty="0" smtClean="0"/>
              <a:t> </a:t>
            </a:r>
            <a:r>
              <a:rPr lang="en-GB" sz="2000" i="1" dirty="0"/>
              <a:t>ischium</a:t>
            </a:r>
            <a:r>
              <a:rPr lang="en-GB" sz="2000" dirty="0"/>
              <a:t> and </a:t>
            </a:r>
            <a:r>
              <a:rPr lang="en-GB" sz="2000" i="1" dirty="0"/>
              <a:t>pubis</a:t>
            </a:r>
            <a:r>
              <a:rPr lang="en-GB" sz="2000" dirty="0"/>
              <a:t> surround a large opening  </a:t>
            </a:r>
            <a:r>
              <a:rPr lang="en-GB" sz="2000" dirty="0" smtClean="0"/>
              <a:t>the </a:t>
            </a:r>
            <a:r>
              <a:rPr lang="en-GB"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obturator foramen,</a:t>
            </a:r>
          </a:p>
          <a:p>
            <a:pPr marL="285750" indent="-285750">
              <a:buFont typeface="Wingdings" pitchFamily="2" charset="2"/>
              <a:buChar char="ü"/>
            </a:pPr>
            <a:endParaRPr lang="en-GB" sz="1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marL="285750" indent="-285750">
              <a:buFont typeface="Wingdings" pitchFamily="2" charset="2"/>
              <a:buChar char="ü"/>
            </a:pPr>
            <a:endParaRPr lang="en-GB" dirty="0"/>
          </a:p>
          <a:p>
            <a:endParaRPr lang="en-GB" dirty="0"/>
          </a:p>
        </p:txBody>
      </p:sp>
    </p:spTree>
    <p:extLst>
      <p:ext uri="{BB962C8B-B14F-4D97-AF65-F5344CB8AC3E}">
        <p14:creationId xmlns:p14="http://schemas.microsoft.com/office/powerpoint/2010/main" val="3726458569"/>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1"/>
          </a:lnRef>
          <a:fillRef idx="3">
            <a:schemeClr val="accent1"/>
          </a:fillRef>
          <a:effectRef idx="3">
            <a:schemeClr val="accent1"/>
          </a:effectRef>
          <a:fontRef idx="minor">
            <a:schemeClr val="lt1"/>
          </a:fontRef>
        </p:style>
        <p:txBody>
          <a:bodyPr/>
          <a:lstStyle/>
          <a:p>
            <a:r>
              <a:rPr lang="en-GB" b="1" i="1" dirty="0"/>
              <a:t>Pelvic </a:t>
            </a:r>
            <a:r>
              <a:rPr lang="en-GB" b="1" i="1" dirty="0" smtClean="0"/>
              <a:t>girdle Adaptations</a:t>
            </a:r>
            <a:endParaRPr lang="en-GB" dirty="0"/>
          </a:p>
        </p:txBody>
      </p:sp>
      <p:sp>
        <p:nvSpPr>
          <p:cNvPr id="3" name="Content Placeholder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a:bodyPr>
          <a:lstStyle/>
          <a:p>
            <a:r>
              <a:rPr lang="en-GB"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P</a:t>
            </a:r>
            <a:r>
              <a:rPr lang="en-GB"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ubic symphysis</a:t>
            </a:r>
            <a:r>
              <a:rPr lang="en-GB"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n-GB" dirty="0" smtClean="0"/>
              <a:t>; has </a:t>
            </a:r>
            <a:r>
              <a:rPr lang="en-GB"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flexible cartilage </a:t>
            </a:r>
            <a:r>
              <a:rPr lang="en-GB" dirty="0"/>
              <a:t>which allows widening of females girdles at the time of </a:t>
            </a:r>
            <a:r>
              <a:rPr lang="en-GB" dirty="0" smtClean="0"/>
              <a:t>child birth,</a:t>
            </a:r>
            <a:endParaRPr lang="en-GB" dirty="0"/>
          </a:p>
          <a:p>
            <a:r>
              <a:rPr lang="en-GB" dirty="0" smtClean="0"/>
              <a:t>Pubic </a:t>
            </a:r>
            <a:r>
              <a:rPr lang="en-GB" dirty="0"/>
              <a:t>bone has a socket the </a:t>
            </a:r>
            <a:r>
              <a:rPr lang="en-GB" b="1" dirty="0">
                <a:ln w="18000">
                  <a:solidFill>
                    <a:schemeClr val="accent2">
                      <a:satMod val="140000"/>
                    </a:schemeClr>
                  </a:solidFill>
                  <a:prstDash val="solid"/>
                  <a:miter lim="800000"/>
                </a:ln>
                <a:noFill/>
                <a:effectLst>
                  <a:outerShdw blurRad="25500" dist="23000" dir="7020000" algn="tl">
                    <a:srgbClr val="000000">
                      <a:alpha val="50000"/>
                    </a:srgbClr>
                  </a:outerShdw>
                </a:effectLst>
              </a:rPr>
              <a:t>acetabulum</a:t>
            </a:r>
            <a:r>
              <a:rPr lang="en-GB" dirty="0"/>
              <a:t> </a:t>
            </a:r>
            <a:r>
              <a:rPr lang="en-GB" dirty="0" smtClean="0"/>
              <a:t>in which </a:t>
            </a:r>
            <a:r>
              <a:rPr lang="en-GB" dirty="0"/>
              <a:t>the head of femur fits for articulation forming a ball and socket </a:t>
            </a:r>
            <a:r>
              <a:rPr lang="en-GB" dirty="0" smtClean="0"/>
              <a:t>joint providing </a:t>
            </a:r>
            <a:r>
              <a:rPr lang="en-GB" dirty="0"/>
              <a:t>movement in all planes. </a:t>
            </a:r>
            <a:endParaRPr lang="en-GB" dirty="0" smtClean="0"/>
          </a:p>
          <a:p>
            <a:pPr marL="0" indent="0">
              <a:buNone/>
            </a:pPr>
            <a:endParaRPr lang="en-GB" dirty="0"/>
          </a:p>
        </p:txBody>
      </p:sp>
    </p:spTree>
    <p:extLst>
      <p:ext uri="{BB962C8B-B14F-4D97-AF65-F5344CB8AC3E}">
        <p14:creationId xmlns:p14="http://schemas.microsoft.com/office/powerpoint/2010/main" val="4196314713"/>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rgbClr r="0" g="0" b="0"/>
          </a:lnRef>
          <a:fillRef idx="1001">
            <a:schemeClr val="dk2"/>
          </a:fillRef>
          <a:effectRef idx="0">
            <a:scrgbClr r="0" g="0" b="0"/>
          </a:effectRef>
          <a:fontRef idx="major"/>
        </p:style>
        <p:txBody>
          <a:bodyPr>
            <a:normAutofit fontScale="90000"/>
          </a:bodyPr>
          <a:lstStyle/>
          <a:p>
            <a:pPr lvl="0"/>
            <a:r>
              <a:rPr lang="en-GB" b="1" dirty="0" smtClean="0"/>
              <a:t/>
            </a:r>
            <a:br>
              <a:rPr lang="en-GB" b="1" dirty="0" smtClean="0"/>
            </a:br>
            <a:r>
              <a:rPr lang="en-GB"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Exoskeleton</a:t>
            </a:r>
            <a:r>
              <a:rPr lang="en-GB" dirty="0"/>
              <a:t/>
            </a:r>
            <a:br>
              <a:rPr lang="en-GB" dirty="0"/>
            </a:br>
            <a:endParaRPr lang="en-GB" dirty="0"/>
          </a:p>
        </p:txBody>
      </p:sp>
      <p:sp>
        <p:nvSpPr>
          <p:cNvPr id="3" name="Content Placeholder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a:bodyPr>
          <a:lstStyle/>
          <a:p>
            <a:pPr>
              <a:buFont typeface="Wingdings" pitchFamily="2" charset="2"/>
              <a:buChar char="ü"/>
            </a:pPr>
            <a:r>
              <a:rPr lang="en-GB" dirty="0" smtClean="0"/>
              <a:t>E.g</a:t>
            </a:r>
            <a:r>
              <a:rPr lang="en-GB" dirty="0"/>
              <a:t>. </a:t>
            </a:r>
            <a:r>
              <a:rPr lang="en-GB" dirty="0">
                <a:effectLst>
                  <a:outerShdw blurRad="38100" dist="38100" dir="2700000" algn="tl">
                    <a:srgbClr val="000000">
                      <a:alpha val="43137"/>
                    </a:srgbClr>
                  </a:outerShdw>
                </a:effectLst>
              </a:rPr>
              <a:t>arthropods</a:t>
            </a:r>
            <a:r>
              <a:rPr lang="en-GB" dirty="0"/>
              <a:t> – made of </a:t>
            </a:r>
            <a:r>
              <a:rPr lang="en-GB" dirty="0">
                <a:effectLst>
                  <a:outerShdw blurRad="38100" dist="38100" dir="2700000" algn="tl">
                    <a:srgbClr val="000000">
                      <a:alpha val="43137"/>
                    </a:srgbClr>
                  </a:outerShdw>
                </a:effectLst>
              </a:rPr>
              <a:t>chitin</a:t>
            </a:r>
            <a:r>
              <a:rPr lang="en-GB" dirty="0"/>
              <a:t>, </a:t>
            </a:r>
            <a:endParaRPr lang="en-GB" dirty="0" smtClean="0"/>
          </a:p>
          <a:p>
            <a:pPr>
              <a:buFont typeface="Wingdings" pitchFamily="2" charset="2"/>
              <a:buChar char="ü"/>
            </a:pPr>
            <a:r>
              <a:rPr lang="en-GB" dirty="0" smtClean="0">
                <a:effectLst>
                  <a:outerShdw blurRad="38100" dist="38100" dir="2700000" algn="tl">
                    <a:srgbClr val="000000">
                      <a:alpha val="43137"/>
                    </a:srgbClr>
                  </a:outerShdw>
                </a:effectLst>
              </a:rPr>
              <a:t>Exoskeleton </a:t>
            </a:r>
            <a:r>
              <a:rPr lang="en-GB" dirty="0">
                <a:effectLst>
                  <a:outerShdw blurRad="38100" dist="38100" dir="2700000" algn="tl">
                    <a:srgbClr val="000000">
                      <a:alpha val="43137"/>
                    </a:srgbClr>
                  </a:outerShdw>
                </a:effectLst>
              </a:rPr>
              <a:t>forms a hard </a:t>
            </a:r>
            <a:r>
              <a:rPr lang="en-GB" dirty="0" smtClean="0">
                <a:effectLst>
                  <a:outerShdw blurRad="38100" dist="38100" dir="2700000" algn="tl">
                    <a:srgbClr val="000000">
                      <a:alpha val="43137"/>
                    </a:srgbClr>
                  </a:outerShdw>
                </a:effectLst>
              </a:rPr>
              <a:t>casing </a:t>
            </a:r>
            <a:r>
              <a:rPr lang="en-GB" dirty="0" smtClean="0"/>
              <a:t>enclosing </a:t>
            </a:r>
            <a:r>
              <a:rPr lang="en-GB" dirty="0"/>
              <a:t>the softer tissues of the </a:t>
            </a:r>
            <a:r>
              <a:rPr lang="en-GB" dirty="0" smtClean="0"/>
              <a:t>arthropod body</a:t>
            </a:r>
            <a:r>
              <a:rPr lang="en-GB" dirty="0"/>
              <a:t>,</a:t>
            </a:r>
            <a:r>
              <a:rPr lang="en-GB" dirty="0" smtClean="0"/>
              <a:t> </a:t>
            </a:r>
          </a:p>
          <a:p>
            <a:pPr>
              <a:buFont typeface="Wingdings" pitchFamily="2" charset="2"/>
              <a:buChar char="ü"/>
            </a:pPr>
            <a:r>
              <a:rPr lang="en-GB" dirty="0" smtClean="0"/>
              <a:t>Jointed </a:t>
            </a:r>
            <a:r>
              <a:rPr lang="en-GB" dirty="0"/>
              <a:t>limbs </a:t>
            </a:r>
            <a:r>
              <a:rPr lang="en-GB" dirty="0" smtClean="0"/>
              <a:t>movements </a:t>
            </a:r>
            <a:r>
              <a:rPr lang="en-GB" dirty="0"/>
              <a:t>are </a:t>
            </a:r>
            <a:r>
              <a:rPr lang="en-GB" dirty="0" smtClean="0"/>
              <a:t>due to </a:t>
            </a:r>
            <a:r>
              <a:rPr lang="en-GB" b="1" dirty="0" smtClean="0"/>
              <a:t> </a:t>
            </a:r>
            <a:r>
              <a:rPr lang="en-GB" dirty="0" smtClean="0">
                <a:effectLst>
                  <a:outerShdw blurRad="38100" dist="38100" dir="2700000" algn="tl">
                    <a:srgbClr val="000000">
                      <a:alpha val="43137"/>
                    </a:srgbClr>
                  </a:outerShdw>
                </a:effectLst>
              </a:rPr>
              <a:t>antagonistic muscles,</a:t>
            </a:r>
          </a:p>
          <a:p>
            <a:pPr>
              <a:buFont typeface="Wingdings" pitchFamily="2" charset="2"/>
              <a:buChar char="ü"/>
            </a:pPr>
            <a:r>
              <a:rPr lang="en-GB" dirty="0" smtClean="0"/>
              <a:t>The Muscles are </a:t>
            </a:r>
            <a:r>
              <a:rPr lang="en-GB" dirty="0" smtClean="0">
                <a:effectLst>
                  <a:outerShdw blurRad="38100" dist="38100" dir="2700000" algn="tl">
                    <a:srgbClr val="000000">
                      <a:alpha val="43137"/>
                    </a:srgbClr>
                  </a:outerShdw>
                </a:effectLst>
              </a:rPr>
              <a:t>attached internally,</a:t>
            </a:r>
            <a:endParaRPr lang="en-GB" dirty="0"/>
          </a:p>
        </p:txBody>
      </p:sp>
    </p:spTree>
    <p:extLst>
      <p:ext uri="{BB962C8B-B14F-4D97-AF65-F5344CB8AC3E}">
        <p14:creationId xmlns:p14="http://schemas.microsoft.com/office/powerpoint/2010/main" val="58679698"/>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1"/>
          </a:lnRef>
          <a:fillRef idx="3">
            <a:schemeClr val="accent1"/>
          </a:fillRef>
          <a:effectRef idx="3">
            <a:schemeClr val="accent1"/>
          </a:effectRef>
          <a:fontRef idx="minor">
            <a:schemeClr val="lt1"/>
          </a:fontRef>
        </p:style>
        <p:txBody>
          <a:bodyPr>
            <a:normAutofit fontScale="90000"/>
          </a:bodyPr>
          <a:lstStyle/>
          <a:p>
            <a:r>
              <a:rPr lang="en-GB" dirty="0" smtClean="0"/>
              <a:t>Continued/pelvic girdle adaptations</a:t>
            </a:r>
            <a:endParaRPr lang="en-GB" dirty="0"/>
          </a:p>
        </p:txBody>
      </p:sp>
      <p:sp>
        <p:nvSpPr>
          <p:cNvPr id="3" name="Content Placeholder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en-GB" dirty="0"/>
              <a:t>Pubic also has an </a:t>
            </a:r>
            <a:r>
              <a:rPr lang="en-GB" b="1" dirty="0">
                <a:ln w="18000">
                  <a:solidFill>
                    <a:schemeClr val="accent2">
                      <a:satMod val="140000"/>
                    </a:schemeClr>
                  </a:solidFill>
                  <a:prstDash val="solid"/>
                  <a:miter lim="800000"/>
                </a:ln>
                <a:noFill/>
                <a:effectLst>
                  <a:outerShdw blurRad="25500" dist="23000" dir="7020000" algn="tl">
                    <a:srgbClr val="000000">
                      <a:alpha val="50000"/>
                    </a:srgbClr>
                  </a:outerShdw>
                </a:effectLst>
              </a:rPr>
              <a:t>obturator foramen </a:t>
            </a:r>
            <a:r>
              <a:rPr lang="en-GB" dirty="0"/>
              <a:t>to allow passage of muscles for  </a:t>
            </a:r>
            <a:r>
              <a:rPr lang="en-GB" dirty="0" smtClean="0"/>
              <a:t>attachment,</a:t>
            </a:r>
            <a:endParaRPr lang="en-GB" dirty="0"/>
          </a:p>
          <a:p>
            <a:r>
              <a:rPr lang="en-GB" dirty="0"/>
              <a:t> Ischium has a </a:t>
            </a:r>
            <a:r>
              <a:rPr lang="en-GB"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thick ridge </a:t>
            </a:r>
            <a:r>
              <a:rPr lang="en-GB" dirty="0"/>
              <a:t>for muscles </a:t>
            </a:r>
            <a:r>
              <a:rPr lang="en-GB" dirty="0" smtClean="0"/>
              <a:t>attachment,</a:t>
            </a:r>
            <a:endParaRPr lang="en-GB" dirty="0"/>
          </a:p>
          <a:p>
            <a:r>
              <a:rPr lang="en-GB" dirty="0"/>
              <a:t>Ilium has a </a:t>
            </a:r>
            <a:r>
              <a:rPr lang="en-GB" dirty="0">
                <a:ln w="10160">
                  <a:solidFill>
                    <a:schemeClr val="accent1"/>
                  </a:solidFill>
                  <a:prstDash val="solid"/>
                </a:ln>
                <a:solidFill>
                  <a:srgbClr val="FFFFFF"/>
                </a:solidFill>
                <a:effectLst>
                  <a:outerShdw blurRad="38100" dist="32000" dir="5400000" algn="tl">
                    <a:srgbClr val="000000">
                      <a:alpha val="30000"/>
                    </a:srgbClr>
                  </a:outerShdw>
                </a:effectLst>
              </a:rPr>
              <a:t>broad facet </a:t>
            </a:r>
            <a:r>
              <a:rPr lang="en-GB" dirty="0"/>
              <a:t>for articulation with the </a:t>
            </a:r>
            <a:r>
              <a:rPr lang="en-GB" dirty="0" smtClean="0"/>
              <a:t>sacrum,</a:t>
            </a:r>
            <a:endParaRPr lang="en-GB" dirty="0"/>
          </a:p>
          <a:p>
            <a:endParaRPr lang="en-GB" dirty="0"/>
          </a:p>
        </p:txBody>
      </p:sp>
    </p:spTree>
    <p:extLst>
      <p:ext uri="{BB962C8B-B14F-4D97-AF65-F5344CB8AC3E}">
        <p14:creationId xmlns:p14="http://schemas.microsoft.com/office/powerpoint/2010/main" val="756858002"/>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1"/>
          </a:lnRef>
          <a:fillRef idx="3">
            <a:schemeClr val="accent1"/>
          </a:fillRef>
          <a:effectRef idx="3">
            <a:schemeClr val="accent1"/>
          </a:effectRef>
          <a:fontRef idx="minor">
            <a:schemeClr val="lt1"/>
          </a:fontRef>
        </p:style>
        <p:txBody>
          <a:bodyPr>
            <a:normAutofit/>
          </a:bodyPr>
          <a:lstStyle/>
          <a:p>
            <a:r>
              <a:rPr lang="en-GB" b="1" dirty="0"/>
              <a:t>Functions of the Pelvic </a:t>
            </a:r>
            <a:r>
              <a:rPr lang="en-GB" b="1" dirty="0" smtClean="0"/>
              <a:t>Girdle</a:t>
            </a:r>
            <a:endParaRPr lang="en-GB" dirty="0"/>
          </a:p>
        </p:txBody>
      </p:sp>
      <p:sp>
        <p:nvSpPr>
          <p:cNvPr id="3" name="Content Placeholder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a:bodyPr>
          <a:lstStyle/>
          <a:p>
            <a:pPr lvl="0">
              <a:buFont typeface="Wingdings" pitchFamily="2" charset="2"/>
              <a:buChar char="ü"/>
            </a:pPr>
            <a:r>
              <a:rPr lang="en-GB" dirty="0" smtClean="0">
                <a:ln w="10160">
                  <a:solidFill>
                    <a:schemeClr val="accent1"/>
                  </a:solidFill>
                  <a:prstDash val="solid"/>
                </a:ln>
                <a:solidFill>
                  <a:srgbClr val="FFFFFF"/>
                </a:solidFill>
                <a:effectLst>
                  <a:outerShdw blurRad="38100" dist="32000" dir="5400000" algn="tl">
                    <a:srgbClr val="000000">
                      <a:alpha val="30000"/>
                    </a:srgbClr>
                  </a:outerShdw>
                </a:effectLst>
              </a:rPr>
              <a:t>Supports </a:t>
            </a:r>
            <a:r>
              <a:rPr lang="en-GB" dirty="0">
                <a:ln w="10160">
                  <a:solidFill>
                    <a:schemeClr val="accent1"/>
                  </a:solidFill>
                  <a:prstDash val="solid"/>
                </a:ln>
                <a:solidFill>
                  <a:srgbClr val="FFFFFF"/>
                </a:solidFill>
                <a:effectLst>
                  <a:outerShdw blurRad="38100" dist="32000" dir="5400000" algn="tl">
                    <a:srgbClr val="000000">
                      <a:alpha val="30000"/>
                    </a:srgbClr>
                  </a:outerShdw>
                </a:effectLst>
              </a:rPr>
              <a:t>the weight of the </a:t>
            </a:r>
            <a:r>
              <a:rPr lang="en-GB" dirty="0" smtClean="0">
                <a:ln w="10160">
                  <a:solidFill>
                    <a:schemeClr val="accent1"/>
                  </a:solidFill>
                  <a:prstDash val="solid"/>
                </a:ln>
                <a:solidFill>
                  <a:srgbClr val="FFFFFF"/>
                </a:solidFill>
                <a:effectLst>
                  <a:outerShdw blurRad="38100" dist="32000" dir="5400000" algn="tl">
                    <a:srgbClr val="000000">
                      <a:alpha val="30000"/>
                    </a:srgbClr>
                  </a:outerShdw>
                </a:effectLst>
              </a:rPr>
              <a:t>body,</a:t>
            </a:r>
            <a:endParaRPr lang="en-GB" dirty="0">
              <a:ln w="10160">
                <a:solidFill>
                  <a:schemeClr val="accent1"/>
                </a:solidFill>
                <a:prstDash val="solid"/>
              </a:ln>
              <a:solidFill>
                <a:srgbClr val="FFFFFF"/>
              </a:solidFill>
              <a:effectLst>
                <a:outerShdw blurRad="38100" dist="32000" dir="5400000" algn="tl">
                  <a:srgbClr val="000000">
                    <a:alpha val="30000"/>
                  </a:srgbClr>
                </a:outerShdw>
              </a:effectLst>
            </a:endParaRPr>
          </a:p>
          <a:p>
            <a:pPr lvl="0">
              <a:buFont typeface="Wingdings" pitchFamily="2" charset="2"/>
              <a:buChar char="ü"/>
            </a:pPr>
            <a:r>
              <a:rPr lang="en-GB" dirty="0">
                <a:ln w="10160">
                  <a:solidFill>
                    <a:schemeClr val="accent1"/>
                  </a:solidFill>
                  <a:prstDash val="solid"/>
                </a:ln>
                <a:solidFill>
                  <a:srgbClr val="FFFFFF"/>
                </a:solidFill>
                <a:effectLst>
                  <a:outerShdw blurRad="38100" dist="32000" dir="5400000" algn="tl">
                    <a:srgbClr val="000000">
                      <a:alpha val="30000"/>
                    </a:srgbClr>
                  </a:outerShdw>
                </a:effectLst>
              </a:rPr>
              <a:t>Transmits the force /</a:t>
            </a:r>
            <a:r>
              <a:rPr lang="en-GB" dirty="0" smtClean="0">
                <a:ln w="10160">
                  <a:solidFill>
                    <a:schemeClr val="accent1"/>
                  </a:solidFill>
                  <a:prstDash val="solid"/>
                </a:ln>
                <a:solidFill>
                  <a:srgbClr val="FFFFFF"/>
                </a:solidFill>
                <a:effectLst>
                  <a:outerShdw blurRad="38100" dist="32000" dir="5400000" algn="tl">
                    <a:srgbClr val="000000">
                      <a:alpha val="30000"/>
                    </a:srgbClr>
                  </a:outerShdw>
                </a:effectLst>
              </a:rPr>
              <a:t> </a:t>
            </a:r>
            <a:r>
              <a:rPr lang="en-GB" dirty="0">
                <a:ln w="10160">
                  <a:solidFill>
                    <a:schemeClr val="accent1"/>
                  </a:solidFill>
                  <a:prstDash val="solid"/>
                </a:ln>
                <a:solidFill>
                  <a:srgbClr val="FFFFFF"/>
                </a:solidFill>
                <a:effectLst>
                  <a:outerShdw blurRad="38100" dist="32000" dir="5400000" algn="tl">
                    <a:srgbClr val="000000">
                      <a:alpha val="30000"/>
                    </a:srgbClr>
                  </a:outerShdw>
                </a:effectLst>
              </a:rPr>
              <a:t>thrust from the legs to the rest of the </a:t>
            </a:r>
            <a:r>
              <a:rPr lang="en-GB" dirty="0" smtClean="0">
                <a:ln w="10160">
                  <a:solidFill>
                    <a:schemeClr val="accent1"/>
                  </a:solidFill>
                  <a:prstDash val="solid"/>
                </a:ln>
                <a:solidFill>
                  <a:srgbClr val="FFFFFF"/>
                </a:solidFill>
                <a:effectLst>
                  <a:outerShdw blurRad="38100" dist="32000" dir="5400000" algn="tl">
                    <a:srgbClr val="000000">
                      <a:alpha val="30000"/>
                    </a:srgbClr>
                  </a:outerShdw>
                </a:effectLst>
              </a:rPr>
              <a:t>body,</a:t>
            </a:r>
            <a:endParaRPr lang="en-GB" dirty="0">
              <a:ln w="10160">
                <a:solidFill>
                  <a:schemeClr val="accent1"/>
                </a:solidFill>
                <a:prstDash val="solid"/>
              </a:ln>
              <a:solidFill>
                <a:srgbClr val="FFFFFF"/>
              </a:solidFill>
              <a:effectLst>
                <a:outerShdw blurRad="38100" dist="32000" dir="5400000" algn="tl">
                  <a:srgbClr val="000000">
                    <a:alpha val="30000"/>
                  </a:srgbClr>
                </a:outerShdw>
              </a:effectLst>
            </a:endParaRPr>
          </a:p>
          <a:p>
            <a:pPr lvl="0">
              <a:buFont typeface="Wingdings" pitchFamily="2" charset="2"/>
              <a:buChar char="ü"/>
            </a:pPr>
            <a:r>
              <a:rPr lang="en-GB" dirty="0">
                <a:ln w="10160">
                  <a:solidFill>
                    <a:schemeClr val="accent1"/>
                  </a:solidFill>
                  <a:prstDash val="solid"/>
                </a:ln>
                <a:solidFill>
                  <a:srgbClr val="FFFFFF"/>
                </a:solidFill>
                <a:effectLst>
                  <a:outerShdw blurRad="38100" dist="32000" dir="5400000" algn="tl">
                    <a:srgbClr val="000000">
                      <a:alpha val="30000"/>
                    </a:srgbClr>
                  </a:outerShdw>
                </a:effectLst>
              </a:rPr>
              <a:t>Allows rotational movement giving more flexibility of movement of the </a:t>
            </a:r>
            <a:r>
              <a:rPr lang="en-GB" dirty="0" smtClean="0">
                <a:ln w="10160">
                  <a:solidFill>
                    <a:schemeClr val="accent1"/>
                  </a:solidFill>
                  <a:prstDash val="solid"/>
                </a:ln>
                <a:solidFill>
                  <a:srgbClr val="FFFFFF"/>
                </a:solidFill>
                <a:effectLst>
                  <a:outerShdw blurRad="38100" dist="32000" dir="5400000" algn="tl">
                    <a:srgbClr val="000000">
                      <a:alpha val="30000"/>
                    </a:srgbClr>
                  </a:outerShdw>
                </a:effectLst>
              </a:rPr>
              <a:t>leg,</a:t>
            </a:r>
            <a:endParaRPr lang="en-GB" dirty="0">
              <a:ln w="10160">
                <a:solidFill>
                  <a:schemeClr val="accent1"/>
                </a:solidFill>
                <a:prstDash val="solid"/>
              </a:ln>
              <a:solidFill>
                <a:srgbClr val="FFFFFF"/>
              </a:solidFill>
              <a:effectLst>
                <a:outerShdw blurRad="38100" dist="32000" dir="5400000" algn="tl">
                  <a:srgbClr val="000000">
                    <a:alpha val="30000"/>
                  </a:srgbClr>
                </a:outerShdw>
              </a:effectLst>
            </a:endParaRPr>
          </a:p>
          <a:p>
            <a:pPr lvl="0">
              <a:buFont typeface="Wingdings" pitchFamily="2" charset="2"/>
              <a:buChar char="ü"/>
            </a:pPr>
            <a:r>
              <a:rPr lang="en-GB" dirty="0">
                <a:ln w="10160">
                  <a:solidFill>
                    <a:schemeClr val="accent1"/>
                  </a:solidFill>
                  <a:prstDash val="solid"/>
                </a:ln>
                <a:solidFill>
                  <a:srgbClr val="FFFFFF"/>
                </a:solidFill>
                <a:effectLst>
                  <a:outerShdw blurRad="38100" dist="32000" dir="5400000" algn="tl">
                    <a:srgbClr val="000000">
                      <a:alpha val="30000"/>
                    </a:srgbClr>
                  </a:outerShdw>
                </a:effectLst>
              </a:rPr>
              <a:t>Offers sites for muscle </a:t>
            </a:r>
            <a:r>
              <a:rPr lang="en-GB" dirty="0" smtClean="0">
                <a:ln w="10160">
                  <a:solidFill>
                    <a:schemeClr val="accent1"/>
                  </a:solidFill>
                  <a:prstDash val="solid"/>
                </a:ln>
                <a:solidFill>
                  <a:srgbClr val="FFFFFF"/>
                </a:solidFill>
                <a:effectLst>
                  <a:outerShdw blurRad="38100" dist="32000" dir="5400000" algn="tl">
                    <a:srgbClr val="000000">
                      <a:alpha val="30000"/>
                    </a:srgbClr>
                  </a:outerShdw>
                </a:effectLst>
              </a:rPr>
              <a:t>attachment,</a:t>
            </a:r>
            <a:endParaRPr lang="en-GB" dirty="0">
              <a:ln w="10160">
                <a:solidFill>
                  <a:schemeClr val="accent1"/>
                </a:solidFill>
                <a:prstDash val="solid"/>
              </a:ln>
              <a:solidFill>
                <a:srgbClr val="FFFFFF"/>
              </a:solidFill>
              <a:effectLst>
                <a:outerShdw blurRad="38100" dist="32000" dir="5400000" algn="tl">
                  <a:srgbClr val="000000">
                    <a:alpha val="30000"/>
                  </a:srgbClr>
                </a:outerShdw>
              </a:effectLst>
            </a:endParaRPr>
          </a:p>
          <a:p>
            <a:endParaRPr lang="en-GB" dirty="0"/>
          </a:p>
        </p:txBody>
      </p:sp>
    </p:spTree>
    <p:extLst>
      <p:ext uri="{BB962C8B-B14F-4D97-AF65-F5344CB8AC3E}">
        <p14:creationId xmlns:p14="http://schemas.microsoft.com/office/powerpoint/2010/main" val="442626335"/>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4" y="227541"/>
            <a:ext cx="4114798" cy="968376"/>
          </a:xfrm>
        </p:spPr>
        <p:style>
          <a:lnRef idx="0">
            <a:schemeClr val="accent1"/>
          </a:lnRef>
          <a:fillRef idx="3">
            <a:schemeClr val="accent1"/>
          </a:fillRef>
          <a:effectRef idx="3">
            <a:schemeClr val="accent1"/>
          </a:effectRef>
          <a:fontRef idx="minor">
            <a:schemeClr val="lt1"/>
          </a:fontRef>
        </p:style>
        <p:txBody>
          <a:bodyPr>
            <a:noAutofit/>
          </a:bodyPr>
          <a:lstStyle/>
          <a:p>
            <a:pPr algn="ctr"/>
            <a:r>
              <a:rPr lang="en-GB" sz="5400" dirty="0" smtClean="0"/>
              <a:t>Femur</a:t>
            </a:r>
            <a:endParaRPr lang="en-GB" sz="5400" dirty="0"/>
          </a:p>
        </p:txBody>
      </p:sp>
      <p:sp>
        <p:nvSpPr>
          <p:cNvPr id="4" name="Text Placeholder 3"/>
          <p:cNvSpPr>
            <a:spLocks noGrp="1"/>
          </p:cNvSpPr>
          <p:nvPr>
            <p:ph type="body" sz="half" idx="2"/>
          </p:nvPr>
        </p:nvSpPr>
        <p:spPr>
          <a:xfrm>
            <a:off x="457204" y="1195919"/>
            <a:ext cx="4114798" cy="3909219"/>
          </a:xfrm>
        </p:spPr>
        <p:style>
          <a:lnRef idx="1">
            <a:schemeClr val="accent1"/>
          </a:lnRef>
          <a:fillRef idx="2">
            <a:schemeClr val="accent1"/>
          </a:fillRef>
          <a:effectRef idx="1">
            <a:schemeClr val="accent1"/>
          </a:effectRef>
          <a:fontRef idx="minor">
            <a:schemeClr val="dk1"/>
          </a:fontRef>
        </p:style>
        <p:txBody>
          <a:bodyPr>
            <a:noAutofit/>
          </a:bodyPr>
          <a:lstStyle/>
          <a:p>
            <a:pPr marL="285750" indent="-285750">
              <a:buFont typeface="Arial" pitchFamily="34" charset="0"/>
              <a:buChar char="•"/>
            </a:pPr>
            <a:r>
              <a:rPr lang="en-GB" sz="2000" i="1" dirty="0"/>
              <a:t>Femur</a:t>
            </a:r>
            <a:r>
              <a:rPr lang="en-GB" sz="2000" dirty="0"/>
              <a:t> </a:t>
            </a:r>
            <a:r>
              <a:rPr lang="en-GB" sz="2000" dirty="0" smtClean="0"/>
              <a:t> small </a:t>
            </a:r>
            <a:r>
              <a:rPr lang="en-GB" sz="2000" dirty="0"/>
              <a:t>head that fits into the acetabulum socket of the pelvic girdle forming a ball and socket </a:t>
            </a:r>
            <a:r>
              <a:rPr lang="en-GB" sz="2000" dirty="0" smtClean="0"/>
              <a:t>joint,</a:t>
            </a:r>
          </a:p>
          <a:p>
            <a:pPr marL="285750" indent="-285750">
              <a:buFont typeface="Arial" pitchFamily="34" charset="0"/>
              <a:buChar char="•"/>
            </a:pPr>
            <a:r>
              <a:rPr lang="en-GB" sz="2000" dirty="0" smtClean="0"/>
              <a:t> The </a:t>
            </a:r>
            <a:r>
              <a:rPr lang="en-GB" sz="2000" dirty="0"/>
              <a:t>head of femur is covered with </a:t>
            </a:r>
            <a:r>
              <a:rPr lang="en-GB" sz="2000" dirty="0" smtClean="0"/>
              <a:t>cartilage, </a:t>
            </a:r>
          </a:p>
          <a:p>
            <a:pPr marL="285750" indent="-285750">
              <a:buFont typeface="Arial" pitchFamily="34" charset="0"/>
              <a:buChar char="•"/>
            </a:pPr>
            <a:r>
              <a:rPr lang="en-GB" sz="2000" dirty="0" smtClean="0"/>
              <a:t>femur </a:t>
            </a:r>
            <a:r>
              <a:rPr lang="en-GB" sz="2000" dirty="0"/>
              <a:t>bears </a:t>
            </a:r>
            <a:r>
              <a:rPr lang="en-GB" sz="2000" dirty="0" smtClean="0"/>
              <a:t>condyles </a:t>
            </a:r>
            <a:r>
              <a:rPr lang="en-GB" sz="2000" dirty="0"/>
              <a:t>which articulates with tibia to form the knee joint </a:t>
            </a:r>
            <a:r>
              <a:rPr lang="en-GB" sz="2000" dirty="0" smtClean="0"/>
              <a:t>, </a:t>
            </a:r>
          </a:p>
          <a:p>
            <a:pPr marL="285750" indent="-285750">
              <a:buFont typeface="Arial" pitchFamily="34" charset="0"/>
              <a:buChar char="•"/>
            </a:pPr>
            <a:r>
              <a:rPr lang="en-GB" sz="2000" i="1" dirty="0" smtClean="0"/>
              <a:t>Femur</a:t>
            </a:r>
            <a:r>
              <a:rPr lang="en-GB" sz="2000" dirty="0" smtClean="0"/>
              <a:t> </a:t>
            </a:r>
            <a:r>
              <a:rPr lang="en-GB" sz="2000" dirty="0"/>
              <a:t>has </a:t>
            </a:r>
            <a:r>
              <a:rPr lang="en-GB" sz="2000"/>
              <a:t>projections </a:t>
            </a:r>
            <a:r>
              <a:rPr lang="en-GB" sz="2000" smtClean="0"/>
              <a:t>trochanters,</a:t>
            </a:r>
            <a:endParaRPr lang="en-GB" sz="2000" dirty="0"/>
          </a:p>
        </p:txBody>
      </p:sp>
      <p:pic>
        <p:nvPicPr>
          <p:cNvPr id="1026" name="Picture 2"/>
          <p:cNvPicPr>
            <a:picLocks noGrp="1" noChangeAspect="1" noChangeArrowheads="1"/>
          </p:cNvPicPr>
          <p:nvPr>
            <p:ph idx="1"/>
          </p:nvPr>
        </p:nvPicPr>
        <p:blipFill rotWithShape="1">
          <a:blip r:embed="rId3" cstate="print">
            <a:extLst>
              <a:ext uri="{28A0092B-C50C-407E-A947-70E740481C1C}">
                <a14:useLocalDpi xmlns:a14="http://schemas.microsoft.com/office/drawing/2010/main" val="0"/>
              </a:ext>
            </a:extLst>
          </a:blip>
          <a:srcRect t="187" r="27951" b="-1"/>
          <a:stretch/>
        </p:blipFill>
        <p:spPr bwMode="auto">
          <a:xfrm rot="5400000">
            <a:off x="3978806" y="731840"/>
            <a:ext cx="4910664" cy="3743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08353891"/>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1"/>
          </a:lnRef>
          <a:fillRef idx="3">
            <a:schemeClr val="accent1"/>
          </a:fillRef>
          <a:effectRef idx="3">
            <a:schemeClr val="accent1"/>
          </a:effectRef>
          <a:fontRef idx="minor">
            <a:schemeClr val="lt1"/>
          </a:fontRef>
        </p:style>
        <p:txBody>
          <a:bodyPr/>
          <a:lstStyle/>
          <a:p>
            <a:pPr algn="ctr"/>
            <a:r>
              <a:rPr lang="en-GB" sz="4400" dirty="0" smtClean="0"/>
              <a:t>Femur</a:t>
            </a:r>
            <a:endParaRPr lang="en-GB" dirty="0"/>
          </a:p>
        </p:txBody>
      </p:sp>
      <p:pic>
        <p:nvPicPr>
          <p:cNvPr id="5" name="Content Placeholder 4"/>
          <p:cNvPicPr>
            <a:picLocks noGrp="1" noChangeAspect="1"/>
          </p:cNvPicPr>
          <p:nvPr>
            <p:ph idx="1"/>
          </p:nvPr>
        </p:nvPicPr>
        <p:blipFill rotWithShape="1">
          <a:blip r:embed="rId3">
            <a:extLst>
              <a:ext uri="{28A0092B-C50C-407E-A947-70E740481C1C}">
                <a14:useLocalDpi xmlns:a14="http://schemas.microsoft.com/office/drawing/2010/main" val="0"/>
              </a:ext>
            </a:extLst>
          </a:blip>
          <a:srcRect l="23288" t="28288" r="15774" b="37264"/>
          <a:stretch/>
        </p:blipFill>
        <p:spPr>
          <a:xfrm rot="16200000">
            <a:off x="3361338" y="1528235"/>
            <a:ext cx="5834601" cy="1981198"/>
          </a:xfrm>
        </p:spPr>
      </p:pic>
      <p:sp>
        <p:nvSpPr>
          <p:cNvPr id="4" name="Text Placeholder 3"/>
          <p:cNvSpPr>
            <a:spLocks noGrp="1"/>
          </p:cNvSpPr>
          <p:nvPr>
            <p:ph type="body" sz="half" idx="2"/>
          </p:nvPr>
        </p:nvSpPr>
        <p:spPr/>
        <p:style>
          <a:lnRef idx="1">
            <a:schemeClr val="accent1"/>
          </a:lnRef>
          <a:fillRef idx="2">
            <a:schemeClr val="accent1"/>
          </a:fillRef>
          <a:effectRef idx="1">
            <a:schemeClr val="accent1"/>
          </a:effectRef>
          <a:fontRef idx="minor">
            <a:schemeClr val="dk1"/>
          </a:fontRef>
        </p:style>
        <p:txBody>
          <a:bodyPr/>
          <a:lstStyle/>
          <a:p>
            <a:r>
              <a:rPr lang="en-GB" sz="2800" b="1" dirty="0" smtClean="0"/>
              <a:t>Note the rounded head of the femur</a:t>
            </a:r>
            <a:endParaRPr lang="en-GB" b="1" dirty="0"/>
          </a:p>
        </p:txBody>
      </p:sp>
    </p:spTree>
    <p:extLst>
      <p:ext uri="{BB962C8B-B14F-4D97-AF65-F5344CB8AC3E}">
        <p14:creationId xmlns:p14="http://schemas.microsoft.com/office/powerpoint/2010/main" val="3249804516"/>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1"/>
          </a:lnRef>
          <a:fillRef idx="3">
            <a:schemeClr val="accent1"/>
          </a:fillRef>
          <a:effectRef idx="3">
            <a:schemeClr val="accent1"/>
          </a:effectRef>
          <a:fontRef idx="minor">
            <a:schemeClr val="lt1"/>
          </a:fontRef>
        </p:style>
        <p:txBody>
          <a:bodyPr/>
          <a:lstStyle/>
          <a:p>
            <a:r>
              <a:rPr lang="en-GB" dirty="0" smtClean="0"/>
              <a:t>Adaptations of Femur</a:t>
            </a:r>
            <a:endParaRPr lang="en-GB" dirty="0"/>
          </a:p>
        </p:txBody>
      </p:sp>
      <p:sp>
        <p:nvSpPr>
          <p:cNvPr id="3" name="Content Placeholder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a:bodyPr>
          <a:lstStyle/>
          <a:p>
            <a:r>
              <a:rPr lang="en-GB" i="1" dirty="0"/>
              <a:t>Femur</a:t>
            </a:r>
            <a:r>
              <a:rPr lang="en-GB" dirty="0"/>
              <a:t> has a smaller head that fits into the acetabulum socket of the pelvic girdle forming a ball and socket joint that permits movement in all planes. </a:t>
            </a:r>
            <a:endParaRPr lang="en-GB" dirty="0" smtClean="0"/>
          </a:p>
          <a:p>
            <a:r>
              <a:rPr lang="en-GB" dirty="0" smtClean="0"/>
              <a:t>The </a:t>
            </a:r>
            <a:r>
              <a:rPr lang="en-GB" dirty="0"/>
              <a:t>head of femur is covered with cartilage that reduces friction during locomotion. </a:t>
            </a:r>
            <a:endParaRPr lang="en-GB" dirty="0" smtClean="0"/>
          </a:p>
          <a:p>
            <a:endParaRPr lang="en-GB" dirty="0"/>
          </a:p>
        </p:txBody>
      </p:sp>
    </p:spTree>
    <p:extLst>
      <p:ext uri="{BB962C8B-B14F-4D97-AF65-F5344CB8AC3E}">
        <p14:creationId xmlns:p14="http://schemas.microsoft.com/office/powerpoint/2010/main" val="4049976486"/>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1"/>
          </a:lnRef>
          <a:fillRef idx="3">
            <a:schemeClr val="accent1"/>
          </a:fillRef>
          <a:effectRef idx="3">
            <a:schemeClr val="accent1"/>
          </a:effectRef>
          <a:fontRef idx="minor">
            <a:schemeClr val="lt1"/>
          </a:fontRef>
        </p:style>
        <p:txBody>
          <a:bodyPr/>
          <a:lstStyle/>
          <a:p>
            <a:r>
              <a:rPr lang="en-GB" dirty="0" smtClean="0"/>
              <a:t>Continued adaptations of femur</a:t>
            </a:r>
            <a:endParaRPr lang="en-GB" dirty="0"/>
          </a:p>
        </p:txBody>
      </p:sp>
      <p:sp>
        <p:nvSpPr>
          <p:cNvPr id="3" name="Content Placeholder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a:bodyPr>
          <a:lstStyle/>
          <a:p>
            <a:r>
              <a:rPr lang="en-GB" dirty="0"/>
              <a:t>At the distal end femur bears two rounded condyles which articulates with tibia to form the knee joint which is an example of a hinge joint. </a:t>
            </a:r>
          </a:p>
          <a:p>
            <a:r>
              <a:rPr lang="en-GB" i="1" dirty="0"/>
              <a:t>Femur</a:t>
            </a:r>
            <a:r>
              <a:rPr lang="en-GB" dirty="0"/>
              <a:t> has a long shaft for muscle attachment and for support.</a:t>
            </a:r>
          </a:p>
          <a:p>
            <a:r>
              <a:rPr lang="en-GB" i="1" dirty="0"/>
              <a:t>Femur</a:t>
            </a:r>
            <a:r>
              <a:rPr lang="en-GB" dirty="0"/>
              <a:t> has </a:t>
            </a:r>
            <a:r>
              <a:rPr lang="en-GB" dirty="0" smtClean="0"/>
              <a:t>projections, trochanters </a:t>
            </a:r>
            <a:r>
              <a:rPr lang="en-GB" dirty="0"/>
              <a:t>that provide surfaces for muscle attachment.</a:t>
            </a:r>
          </a:p>
          <a:p>
            <a:endParaRPr lang="en-GB" dirty="0"/>
          </a:p>
        </p:txBody>
      </p:sp>
    </p:spTree>
    <p:extLst>
      <p:ext uri="{BB962C8B-B14F-4D97-AF65-F5344CB8AC3E}">
        <p14:creationId xmlns:p14="http://schemas.microsoft.com/office/powerpoint/2010/main" val="1911682351"/>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5"/>
          </a:lnRef>
          <a:fillRef idx="3">
            <a:schemeClr val="accent5"/>
          </a:fillRef>
          <a:effectRef idx="3">
            <a:schemeClr val="accent5"/>
          </a:effectRef>
          <a:fontRef idx="minor">
            <a:schemeClr val="lt1"/>
          </a:fontRef>
        </p:style>
        <p:txBody>
          <a:bodyPr>
            <a:normAutofit/>
          </a:bodyPr>
          <a:lstStyle/>
          <a:p>
            <a:pPr algn="ctr"/>
            <a:r>
              <a:rPr lang="en-GB" sz="3600" dirty="0" smtClean="0"/>
              <a:t>Tibia &amp; Fibula</a:t>
            </a:r>
            <a:endParaRPr lang="en-GB" sz="3600" dirty="0"/>
          </a:p>
        </p:txBody>
      </p:sp>
      <p:sp>
        <p:nvSpPr>
          <p:cNvPr id="4" name="Text Placeholder 3"/>
          <p:cNvSpPr>
            <a:spLocks noGrp="1"/>
          </p:cNvSpPr>
          <p:nvPr>
            <p:ph type="body" sz="half" idx="2"/>
          </p:nvPr>
        </p:nvSpPr>
        <p:spPr/>
        <p:style>
          <a:lnRef idx="1">
            <a:schemeClr val="accent5"/>
          </a:lnRef>
          <a:fillRef idx="2">
            <a:schemeClr val="accent5"/>
          </a:fillRef>
          <a:effectRef idx="1">
            <a:schemeClr val="accent5"/>
          </a:effectRef>
          <a:fontRef idx="minor">
            <a:schemeClr val="dk1"/>
          </a:fontRef>
        </p:style>
        <p:txBody>
          <a:bodyPr>
            <a:normAutofit/>
          </a:bodyPr>
          <a:lstStyle/>
          <a:p>
            <a:pPr marL="285750" indent="-285750">
              <a:buFont typeface="Wingdings" pitchFamily="2" charset="2"/>
              <a:buChar char="ü"/>
            </a:pPr>
            <a:r>
              <a:rPr lang="en-GB" sz="1800" dirty="0" smtClean="0"/>
              <a:t>Tibia &amp; fibula are fused on distal end, to form tibio-fibula,</a:t>
            </a:r>
          </a:p>
          <a:p>
            <a:pPr marL="285750" indent="-285750">
              <a:buFont typeface="Wingdings" pitchFamily="2" charset="2"/>
              <a:buChar char="ü"/>
            </a:pPr>
            <a:r>
              <a:rPr lang="en-GB" sz="1800" dirty="0" smtClean="0">
                <a:effectLst>
                  <a:outerShdw blurRad="38100" dist="38100" dir="2700000" algn="tl">
                    <a:srgbClr val="000000">
                      <a:alpha val="43137"/>
                    </a:srgbClr>
                  </a:outerShdw>
                </a:effectLst>
              </a:rPr>
              <a:t>Tibia</a:t>
            </a:r>
            <a:r>
              <a:rPr lang="en-GB" sz="1800" dirty="0" smtClean="0"/>
              <a:t> (larger) articulates with the femur,</a:t>
            </a:r>
          </a:p>
          <a:p>
            <a:pPr marL="285750" indent="-285750">
              <a:buFont typeface="Wingdings" pitchFamily="2" charset="2"/>
              <a:buChar char="ü"/>
            </a:pPr>
            <a:r>
              <a:rPr lang="en-GB" sz="1800" dirty="0" smtClean="0">
                <a:effectLst>
                  <a:outerShdw blurRad="38100" dist="38100" dir="2700000" algn="tl">
                    <a:srgbClr val="000000">
                      <a:alpha val="43137"/>
                    </a:srgbClr>
                  </a:outerShdw>
                </a:effectLst>
              </a:rPr>
              <a:t>Enemial crest </a:t>
            </a:r>
            <a:r>
              <a:rPr lang="en-GB" sz="1800" dirty="0" smtClean="0"/>
              <a:t>of the tibia, provide a firm attachment of muscles,</a:t>
            </a:r>
          </a:p>
          <a:p>
            <a:pPr marL="285750" indent="-285750">
              <a:buFont typeface="Wingdings" pitchFamily="2" charset="2"/>
              <a:buChar char="ü"/>
            </a:pPr>
            <a:r>
              <a:rPr lang="en-GB" sz="1800" dirty="0" smtClean="0">
                <a:effectLst>
                  <a:outerShdw blurRad="38100" dist="38100" dir="2700000" algn="tl">
                    <a:srgbClr val="000000">
                      <a:alpha val="43137"/>
                    </a:srgbClr>
                  </a:outerShdw>
                </a:effectLst>
              </a:rPr>
              <a:t>Fibula </a:t>
            </a:r>
            <a:r>
              <a:rPr lang="en-GB" sz="1800" dirty="0" smtClean="0"/>
              <a:t>(smaller) long to provide muscle attachment,  </a:t>
            </a:r>
            <a:endParaRPr lang="en-GB" sz="1800" dirty="0"/>
          </a:p>
        </p:txBody>
      </p:sp>
      <p:pic>
        <p:nvPicPr>
          <p:cNvPr id="1027"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419600" y="317501"/>
            <a:ext cx="3373075" cy="4741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47124636"/>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5"/>
          </a:lnRef>
          <a:fillRef idx="3">
            <a:schemeClr val="accent5"/>
          </a:fillRef>
          <a:effectRef idx="3">
            <a:schemeClr val="accent5"/>
          </a:effectRef>
          <a:fontRef idx="minor">
            <a:schemeClr val="lt1"/>
          </a:fontRef>
        </p:style>
        <p:txBody>
          <a:bodyPr>
            <a:normAutofit/>
          </a:bodyPr>
          <a:lstStyle/>
          <a:p>
            <a:pPr algn="ctr"/>
            <a:r>
              <a:rPr lang="en-GB" sz="3600" dirty="0" smtClean="0"/>
              <a:t>Tibia &amp; Fibula</a:t>
            </a:r>
            <a:endParaRPr lang="en-GB" sz="3600" dirty="0"/>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rot="16200000">
            <a:off x="3832227" y="1561218"/>
            <a:ext cx="4603750" cy="2209800"/>
          </a:xfrm>
        </p:spPr>
      </p:pic>
      <p:sp>
        <p:nvSpPr>
          <p:cNvPr id="4" name="Text Placeholder 3"/>
          <p:cNvSpPr>
            <a:spLocks noGrp="1"/>
          </p:cNvSpPr>
          <p:nvPr>
            <p:ph type="body" sz="half" idx="2"/>
          </p:nvPr>
        </p:nvSpPr>
        <p:spPr/>
        <p:style>
          <a:lnRef idx="1">
            <a:schemeClr val="accent5"/>
          </a:lnRef>
          <a:fillRef idx="2">
            <a:schemeClr val="accent5"/>
          </a:fillRef>
          <a:effectRef idx="1">
            <a:schemeClr val="accent5"/>
          </a:effectRef>
          <a:fontRef idx="minor">
            <a:schemeClr val="dk1"/>
          </a:fontRef>
        </p:style>
        <p:txBody>
          <a:bodyPr/>
          <a:lstStyle/>
          <a:p>
            <a:r>
              <a:rPr lang="en-GB" dirty="0" smtClean="0"/>
              <a:t>Note the </a:t>
            </a:r>
            <a:r>
              <a:rPr lang="en-GB" sz="2800" dirty="0" smtClean="0">
                <a:effectLst>
                  <a:outerShdw blurRad="38100" dist="38100" dir="2700000" algn="tl">
                    <a:srgbClr val="000000">
                      <a:alpha val="43137"/>
                    </a:srgbClr>
                  </a:outerShdw>
                </a:effectLst>
              </a:rPr>
              <a:t>tibio-fibula</a:t>
            </a:r>
            <a:endParaRPr lang="en-GB"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54709393"/>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lstStyle/>
          <a:p>
            <a:r>
              <a:rPr lang="en-GB" dirty="0" smtClean="0"/>
              <a:t>JOINTS</a:t>
            </a:r>
            <a:endParaRPr lang="en-GB" dirty="0"/>
          </a:p>
        </p:txBody>
      </p:sp>
      <p:sp>
        <p:nvSpPr>
          <p:cNvPr id="3" name="Content Placeholder 2"/>
          <p:cNvSpPr>
            <a:spLocks noGrp="1"/>
          </p:cNvSpPr>
          <p:nvPr>
            <p:ph idx="1"/>
          </p:nvPr>
        </p:nvSpPr>
        <p:spPr/>
        <p:style>
          <a:lnRef idx="1">
            <a:schemeClr val="accent6"/>
          </a:lnRef>
          <a:fillRef idx="2">
            <a:schemeClr val="accent6"/>
          </a:fillRef>
          <a:effectRef idx="1">
            <a:schemeClr val="accent6"/>
          </a:effectRef>
          <a:fontRef idx="minor">
            <a:schemeClr val="dk1"/>
          </a:fontRef>
        </p:style>
        <p:txBody>
          <a:bodyPr>
            <a:normAutofit/>
          </a:bodyPr>
          <a:lstStyle/>
          <a:p>
            <a:r>
              <a:rPr lang="en-GB" sz="4400" dirty="0" smtClean="0"/>
              <a:t>A joint is a point of articulation,</a:t>
            </a:r>
          </a:p>
          <a:p>
            <a:pPr marL="0" indent="0">
              <a:buNone/>
            </a:pPr>
            <a:r>
              <a:rPr lang="en-GB" sz="4400" dirty="0" smtClean="0"/>
              <a:t>Joints are classified on the basis of;</a:t>
            </a:r>
          </a:p>
          <a:p>
            <a:r>
              <a:rPr lang="en-GB" sz="4400" dirty="0" smtClean="0"/>
              <a:t>Function,</a:t>
            </a:r>
          </a:p>
          <a:p>
            <a:r>
              <a:rPr lang="en-GB" sz="4400" dirty="0" smtClean="0"/>
              <a:t>Structure,</a:t>
            </a:r>
            <a:endParaRPr lang="en-GB" sz="4400" dirty="0"/>
          </a:p>
        </p:txBody>
      </p:sp>
    </p:spTree>
    <p:extLst>
      <p:ext uri="{BB962C8B-B14F-4D97-AF65-F5344CB8AC3E}">
        <p14:creationId xmlns:p14="http://schemas.microsoft.com/office/powerpoint/2010/main" val="225463214"/>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lstStyle/>
          <a:p>
            <a:r>
              <a:rPr lang="en-GB" dirty="0" smtClean="0"/>
              <a:t>Types of joints (structural basis)</a:t>
            </a:r>
            <a:endParaRPr lang="en-GB" dirty="0"/>
          </a:p>
        </p:txBody>
      </p:sp>
      <p:sp>
        <p:nvSpPr>
          <p:cNvPr id="3" name="Content Placeholder 2"/>
          <p:cNvSpPr>
            <a:spLocks noGrp="1"/>
          </p:cNvSpPr>
          <p:nvPr>
            <p:ph idx="1"/>
          </p:nvPr>
        </p:nvSpPr>
        <p:spPr/>
        <p:style>
          <a:lnRef idx="1">
            <a:schemeClr val="accent6"/>
          </a:lnRef>
          <a:fillRef idx="2">
            <a:schemeClr val="accent6"/>
          </a:fillRef>
          <a:effectRef idx="1">
            <a:schemeClr val="accent6"/>
          </a:effectRef>
          <a:fontRef idx="minor">
            <a:schemeClr val="dk1"/>
          </a:fontRef>
        </p:style>
        <p:txBody>
          <a:bodyPr>
            <a:noAutofit/>
          </a:bodyPr>
          <a:lstStyle/>
          <a:p>
            <a:r>
              <a:rPr lang="en-GB" dirty="0" smtClean="0"/>
              <a:t>Fibrous joint; fibrous tissues support articulating,</a:t>
            </a:r>
          </a:p>
          <a:p>
            <a:r>
              <a:rPr lang="en-GB" dirty="0" smtClean="0"/>
              <a:t>Cartilaginous joint; cartilage join two bones,</a:t>
            </a:r>
          </a:p>
          <a:p>
            <a:r>
              <a:rPr lang="en-GB" dirty="0" smtClean="0"/>
              <a:t>Synovial joint; synovial fluid &amp; ligaments join two bones,</a:t>
            </a:r>
            <a:endParaRPr lang="en-GB" dirty="0"/>
          </a:p>
        </p:txBody>
      </p:sp>
    </p:spTree>
    <p:extLst>
      <p:ext uri="{BB962C8B-B14F-4D97-AF65-F5344CB8AC3E}">
        <p14:creationId xmlns:p14="http://schemas.microsoft.com/office/powerpoint/2010/main" val="2737932974"/>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normAutofit fontScale="90000"/>
          </a:bodyPr>
          <a:lstStyle/>
          <a:p>
            <a:pPr lvl="0"/>
            <a:r>
              <a:rPr lang="en-GB" b="1" dirty="0" smtClean="0"/>
              <a:t/>
            </a:r>
            <a:br>
              <a:rPr lang="en-GB" b="1" dirty="0" smtClean="0"/>
            </a:br>
            <a:r>
              <a:rPr lang="en-GB" b="1" dirty="0" smtClean="0"/>
              <a:t>Endoskeleton </a:t>
            </a:r>
            <a:r>
              <a:rPr lang="en-GB" dirty="0"/>
              <a:t>E.g. chordates </a:t>
            </a:r>
            <a:br>
              <a:rPr lang="en-GB" dirty="0"/>
            </a:br>
            <a:endParaRPr lang="en-GB" dirty="0"/>
          </a:p>
        </p:txBody>
      </p:sp>
      <p:sp>
        <p:nvSpPr>
          <p:cNvPr id="3" name="Content Placeholder 2"/>
          <p:cNvSpPr>
            <a:spLocks noGrp="1"/>
          </p:cNvSpPr>
          <p:nvPr>
            <p:ph idx="1"/>
          </p:nvPr>
        </p:nvSpPr>
        <p:spPr/>
        <p:style>
          <a:lnRef idx="1">
            <a:schemeClr val="accent4"/>
          </a:lnRef>
          <a:fillRef idx="2">
            <a:schemeClr val="accent4"/>
          </a:fillRef>
          <a:effectRef idx="1">
            <a:schemeClr val="accent4"/>
          </a:effectRef>
          <a:fontRef idx="minor">
            <a:schemeClr val="dk1"/>
          </a:fontRef>
        </p:style>
        <p:txBody>
          <a:bodyPr/>
          <a:lstStyle/>
          <a:p>
            <a:pPr marL="0" indent="0">
              <a:buNone/>
            </a:pPr>
            <a:r>
              <a:rPr lang="en-GB" dirty="0" smtClean="0"/>
              <a:t>made </a:t>
            </a:r>
            <a:r>
              <a:rPr lang="en-GB" dirty="0"/>
              <a:t>up </a:t>
            </a:r>
            <a:r>
              <a:rPr lang="en-GB" dirty="0" smtClean="0"/>
              <a:t>of;</a:t>
            </a:r>
          </a:p>
          <a:p>
            <a:pPr>
              <a:buFont typeface="Wingdings" pitchFamily="2" charset="2"/>
              <a:buChar char="ü"/>
            </a:pPr>
            <a:r>
              <a:rPr lang="en-GB" dirty="0" smtClean="0"/>
              <a:t> </a:t>
            </a:r>
            <a:r>
              <a:rPr lang="en-GB" sz="5400" dirty="0" smtClean="0">
                <a:effectLst>
                  <a:outerShdw blurRad="38100" dist="38100" dir="2700000" algn="tl">
                    <a:srgbClr val="000000">
                      <a:alpha val="43137"/>
                    </a:srgbClr>
                  </a:outerShdw>
                </a:effectLst>
              </a:rPr>
              <a:t>bones, </a:t>
            </a:r>
          </a:p>
          <a:p>
            <a:pPr>
              <a:buFont typeface="Wingdings" pitchFamily="2" charset="2"/>
              <a:buChar char="ü"/>
            </a:pPr>
            <a:r>
              <a:rPr lang="en-GB" sz="5400" dirty="0" smtClean="0">
                <a:effectLst>
                  <a:outerShdw blurRad="38100" dist="38100" dir="2700000" algn="tl">
                    <a:srgbClr val="000000">
                      <a:alpha val="43137"/>
                    </a:srgbClr>
                  </a:outerShdw>
                </a:effectLst>
              </a:rPr>
              <a:t>cartilage tissue,</a:t>
            </a:r>
          </a:p>
          <a:p>
            <a:pPr marL="0" indent="0">
              <a:buNone/>
            </a:pPr>
            <a:endParaRPr lang="en-GB" dirty="0"/>
          </a:p>
          <a:p>
            <a:endParaRPr lang="en-GB" dirty="0"/>
          </a:p>
        </p:txBody>
      </p:sp>
    </p:spTree>
    <p:extLst>
      <p:ext uri="{BB962C8B-B14F-4D97-AF65-F5344CB8AC3E}">
        <p14:creationId xmlns:p14="http://schemas.microsoft.com/office/powerpoint/2010/main" val="1900876045"/>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lstStyle/>
          <a:p>
            <a:r>
              <a:rPr lang="en-GB" dirty="0" smtClean="0"/>
              <a:t>Types of joints (functional basis)</a:t>
            </a:r>
            <a:endParaRPr lang="en-GB" dirty="0"/>
          </a:p>
        </p:txBody>
      </p:sp>
      <p:sp>
        <p:nvSpPr>
          <p:cNvPr id="3" name="Content Placeholder 2"/>
          <p:cNvSpPr>
            <a:spLocks noGrp="1"/>
          </p:cNvSpPr>
          <p:nvPr>
            <p:ph idx="1"/>
          </p:nvPr>
        </p:nvSpPr>
        <p:spPr/>
        <p:style>
          <a:lnRef idx="1">
            <a:schemeClr val="accent6"/>
          </a:lnRef>
          <a:fillRef idx="2">
            <a:schemeClr val="accent6"/>
          </a:fillRef>
          <a:effectRef idx="1">
            <a:schemeClr val="accent6"/>
          </a:effectRef>
          <a:fontRef idx="minor">
            <a:schemeClr val="dk1"/>
          </a:fontRef>
        </p:style>
        <p:txBody>
          <a:bodyPr>
            <a:normAutofit/>
          </a:bodyPr>
          <a:lstStyle/>
          <a:p>
            <a:r>
              <a:rPr lang="en-GB" dirty="0" smtClean="0"/>
              <a:t>Immovable joint; e.g. sutures in the skull, (fibrous tissue join the bones)</a:t>
            </a:r>
          </a:p>
          <a:p>
            <a:r>
              <a:rPr lang="en-GB" dirty="0" smtClean="0"/>
              <a:t>Slightly movable joint; e.g. pubis symphysis (cartilage bind the bones),intervertebral joints,</a:t>
            </a:r>
          </a:p>
          <a:p>
            <a:r>
              <a:rPr lang="en-GB" dirty="0" smtClean="0"/>
              <a:t>Freely movable joint; e.g. elbow joint, knee joint</a:t>
            </a:r>
            <a:endParaRPr lang="en-GB" dirty="0"/>
          </a:p>
        </p:txBody>
      </p:sp>
    </p:spTree>
    <p:extLst>
      <p:ext uri="{BB962C8B-B14F-4D97-AF65-F5344CB8AC3E}">
        <p14:creationId xmlns:p14="http://schemas.microsoft.com/office/powerpoint/2010/main" val="2693306372"/>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lstStyle/>
          <a:p>
            <a:r>
              <a:rPr lang="en-GB" dirty="0" smtClean="0"/>
              <a:t>Movable joints</a:t>
            </a:r>
            <a:endParaRPr lang="en-GB" dirty="0"/>
          </a:p>
        </p:txBody>
      </p:sp>
      <p:sp>
        <p:nvSpPr>
          <p:cNvPr id="3" name="Content Placeholder 2"/>
          <p:cNvSpPr>
            <a:spLocks noGrp="1"/>
          </p:cNvSpPr>
          <p:nvPr>
            <p:ph idx="1"/>
          </p:nvPr>
        </p:nvSpPr>
        <p:spPr/>
        <p:style>
          <a:lnRef idx="1">
            <a:schemeClr val="accent6"/>
          </a:lnRef>
          <a:fillRef idx="2">
            <a:schemeClr val="accent6"/>
          </a:fillRef>
          <a:effectRef idx="1">
            <a:schemeClr val="accent6"/>
          </a:effectRef>
          <a:fontRef idx="minor">
            <a:schemeClr val="dk1"/>
          </a:fontRef>
        </p:style>
        <p:txBody>
          <a:bodyPr>
            <a:normAutofit fontScale="85000" lnSpcReduction="20000"/>
          </a:bodyPr>
          <a:lstStyle/>
          <a:p>
            <a:pPr marL="0" indent="0">
              <a:buNone/>
            </a:pPr>
            <a:r>
              <a:rPr lang="en-GB" dirty="0"/>
              <a:t>The main structures of a </a:t>
            </a:r>
            <a:r>
              <a:rPr lang="en-GB" dirty="0" smtClean="0"/>
              <a:t>synovial joint</a:t>
            </a:r>
            <a:endParaRPr lang="en-GB" dirty="0"/>
          </a:p>
          <a:p>
            <a:pPr lvl="0"/>
            <a:r>
              <a:rPr lang="en-GB" dirty="0"/>
              <a:t>A </a:t>
            </a:r>
            <a:r>
              <a:rPr lang="en-GB" i="1" dirty="0"/>
              <a:t>cartilage </a:t>
            </a:r>
            <a:r>
              <a:rPr lang="en-GB" dirty="0"/>
              <a:t>lines the end of the bones which </a:t>
            </a:r>
            <a:r>
              <a:rPr lang="en-GB" dirty="0" smtClean="0"/>
              <a:t> </a:t>
            </a:r>
            <a:r>
              <a:rPr lang="en-GB" dirty="0"/>
              <a:t>reduce friction between the two bones.  </a:t>
            </a:r>
          </a:p>
          <a:p>
            <a:pPr lvl="0"/>
            <a:r>
              <a:rPr lang="en-GB" i="1" dirty="0" smtClean="0"/>
              <a:t>synovial </a:t>
            </a:r>
            <a:r>
              <a:rPr lang="en-GB" i="1" dirty="0"/>
              <a:t>fluid</a:t>
            </a:r>
            <a:r>
              <a:rPr lang="en-GB" dirty="0"/>
              <a:t> which absorbs physical </a:t>
            </a:r>
            <a:r>
              <a:rPr lang="en-GB" dirty="0" smtClean="0"/>
              <a:t>shocks</a:t>
            </a:r>
            <a:r>
              <a:rPr lang="en-GB" dirty="0"/>
              <a:t>.</a:t>
            </a:r>
            <a:r>
              <a:rPr lang="en-GB" dirty="0" smtClean="0"/>
              <a:t>  </a:t>
            </a:r>
            <a:r>
              <a:rPr lang="en-GB" dirty="0"/>
              <a:t>Synovial fluid nourishes the cartilage.  </a:t>
            </a:r>
            <a:endParaRPr lang="en-GB" dirty="0" smtClean="0"/>
          </a:p>
          <a:p>
            <a:pPr marL="285750" indent="-285750"/>
            <a:r>
              <a:rPr lang="en-GB" i="1" dirty="0"/>
              <a:t>synovial membrane </a:t>
            </a:r>
            <a:r>
              <a:rPr lang="en-GB" dirty="0"/>
              <a:t>secretes &amp; nourishes the synovial fluid,</a:t>
            </a:r>
          </a:p>
          <a:p>
            <a:pPr lvl="0"/>
            <a:r>
              <a:rPr lang="en-GB" dirty="0" smtClean="0"/>
              <a:t>The </a:t>
            </a:r>
            <a:r>
              <a:rPr lang="en-GB" dirty="0"/>
              <a:t>two bones are held together by the </a:t>
            </a:r>
            <a:r>
              <a:rPr lang="en-GB" i="1" dirty="0"/>
              <a:t>capsular ligament</a:t>
            </a:r>
            <a:r>
              <a:rPr lang="en-GB" dirty="0"/>
              <a:t>, which is flexible but </a:t>
            </a:r>
            <a:r>
              <a:rPr lang="en-GB" dirty="0" smtClean="0"/>
              <a:t>tough;  Preventing </a:t>
            </a:r>
            <a:r>
              <a:rPr lang="en-GB" dirty="0"/>
              <a:t>dislocation of the two bones.</a:t>
            </a:r>
          </a:p>
          <a:p>
            <a:endParaRPr lang="en-GB" dirty="0"/>
          </a:p>
        </p:txBody>
      </p:sp>
    </p:spTree>
    <p:extLst>
      <p:ext uri="{BB962C8B-B14F-4D97-AF65-F5344CB8AC3E}">
        <p14:creationId xmlns:p14="http://schemas.microsoft.com/office/powerpoint/2010/main" val="2497337622"/>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noAutofit/>
          </a:bodyPr>
          <a:lstStyle/>
          <a:p>
            <a:r>
              <a:rPr lang="en-GB" sz="3200" dirty="0" smtClean="0"/>
              <a:t>SYNOVIAL JOINT</a:t>
            </a:r>
            <a:endParaRPr lang="en-GB" sz="3200" dirty="0"/>
          </a:p>
        </p:txBody>
      </p:sp>
      <p:sp>
        <p:nvSpPr>
          <p:cNvPr id="4" name="Text Placeholder 3"/>
          <p:cNvSpPr>
            <a:spLocks noGrp="1"/>
          </p:cNvSpPr>
          <p:nvPr>
            <p:ph type="body" sz="half" idx="2"/>
          </p:nvPr>
        </p:nvSpPr>
        <p:spPr>
          <a:xfrm>
            <a:off x="533400" y="1248834"/>
            <a:ext cx="3428999" cy="3909219"/>
          </a:xfrm>
        </p:spPr>
        <p:style>
          <a:lnRef idx="1">
            <a:schemeClr val="accent6"/>
          </a:lnRef>
          <a:fillRef idx="2">
            <a:schemeClr val="accent6"/>
          </a:fillRef>
          <a:effectRef idx="1">
            <a:schemeClr val="accent6"/>
          </a:effectRef>
          <a:fontRef idx="minor">
            <a:schemeClr val="dk1"/>
          </a:fontRef>
        </p:style>
        <p:txBody>
          <a:bodyPr/>
          <a:lstStyle/>
          <a:p>
            <a:r>
              <a:rPr lang="en-GB" dirty="0"/>
              <a:t>The main structures of a synovial joint</a:t>
            </a:r>
          </a:p>
          <a:p>
            <a:pPr marL="285750" lvl="0" indent="-285750">
              <a:buFont typeface="Wingdings" pitchFamily="2" charset="2"/>
              <a:buChar char="ü"/>
            </a:pPr>
            <a:r>
              <a:rPr lang="en-GB" sz="2800" i="1" dirty="0" smtClean="0"/>
              <a:t>cartilage</a:t>
            </a:r>
            <a:endParaRPr lang="en-GB" sz="2800" dirty="0"/>
          </a:p>
          <a:p>
            <a:pPr marL="285750" lvl="0" indent="-285750">
              <a:buFont typeface="Wingdings" pitchFamily="2" charset="2"/>
              <a:buChar char="ü"/>
            </a:pPr>
            <a:r>
              <a:rPr lang="en-GB" sz="2800" i="1" dirty="0"/>
              <a:t>synovial fluid</a:t>
            </a:r>
            <a:r>
              <a:rPr lang="en-GB" sz="2800" dirty="0"/>
              <a:t> </a:t>
            </a:r>
            <a:endParaRPr lang="en-GB" sz="2800" dirty="0" smtClean="0"/>
          </a:p>
          <a:p>
            <a:pPr marL="285750" lvl="0" indent="-285750">
              <a:buFont typeface="Wingdings" pitchFamily="2" charset="2"/>
              <a:buChar char="ü"/>
            </a:pPr>
            <a:r>
              <a:rPr lang="en-GB" sz="2800" i="1" dirty="0" smtClean="0"/>
              <a:t>synovial </a:t>
            </a:r>
            <a:r>
              <a:rPr lang="en-GB" sz="2800" i="1" dirty="0"/>
              <a:t>membrane </a:t>
            </a:r>
            <a:endParaRPr lang="en-GB" sz="2800" i="1" dirty="0" smtClean="0"/>
          </a:p>
          <a:p>
            <a:pPr marL="285750" lvl="0" indent="-285750">
              <a:buFont typeface="Wingdings" pitchFamily="2" charset="2"/>
              <a:buChar char="ü"/>
            </a:pPr>
            <a:r>
              <a:rPr lang="en-GB" sz="2800" i="1" dirty="0" smtClean="0"/>
              <a:t>capsular </a:t>
            </a:r>
            <a:r>
              <a:rPr lang="en-GB" sz="2800" i="1" dirty="0"/>
              <a:t>ligament</a:t>
            </a:r>
            <a:r>
              <a:rPr lang="en-GB" sz="1600" dirty="0"/>
              <a:t>, </a:t>
            </a:r>
          </a:p>
        </p:txBody>
      </p:sp>
      <p:pic>
        <p:nvPicPr>
          <p:cNvPr id="102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987952" y="227543"/>
            <a:ext cx="4285946" cy="4877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55687605"/>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normAutofit/>
          </a:bodyPr>
          <a:lstStyle/>
          <a:p>
            <a:r>
              <a:rPr lang="en-GB" b="1" dirty="0"/>
              <a:t>Types of Movable </a:t>
            </a:r>
            <a:r>
              <a:rPr lang="en-GB" b="1" dirty="0" smtClean="0"/>
              <a:t>Joints</a:t>
            </a:r>
            <a:endParaRPr lang="en-GB" dirty="0"/>
          </a:p>
        </p:txBody>
      </p:sp>
      <p:sp>
        <p:nvSpPr>
          <p:cNvPr id="3" name="Content Placeholder 2"/>
          <p:cNvSpPr>
            <a:spLocks noGrp="1"/>
          </p:cNvSpPr>
          <p:nvPr>
            <p:ph idx="1"/>
          </p:nvPr>
        </p:nvSpPr>
        <p:spPr/>
        <p:style>
          <a:lnRef idx="1">
            <a:schemeClr val="accent6"/>
          </a:lnRef>
          <a:fillRef idx="2">
            <a:schemeClr val="accent6"/>
          </a:fillRef>
          <a:effectRef idx="1">
            <a:schemeClr val="accent6"/>
          </a:effectRef>
          <a:fontRef idx="minor">
            <a:schemeClr val="dk1"/>
          </a:fontRef>
        </p:style>
        <p:txBody>
          <a:bodyPr>
            <a:normAutofit fontScale="92500" lnSpcReduction="20000"/>
          </a:bodyPr>
          <a:lstStyle/>
          <a:p>
            <a:pPr lvl="0"/>
            <a:r>
              <a:rPr lang="en-GB" b="1" dirty="0" smtClean="0"/>
              <a:t>Hinge joint; </a:t>
            </a:r>
            <a:r>
              <a:rPr lang="en-GB" dirty="0" smtClean="0"/>
              <a:t>allows </a:t>
            </a:r>
            <a:r>
              <a:rPr lang="en-GB" dirty="0"/>
              <a:t>one bone to move </a:t>
            </a:r>
            <a:r>
              <a:rPr lang="en-GB" dirty="0" smtClean="0"/>
              <a:t>like </a:t>
            </a:r>
            <a:r>
              <a:rPr lang="en-GB" dirty="0"/>
              <a:t>a door swings open or shut at its hinges. </a:t>
            </a:r>
            <a:r>
              <a:rPr lang="en-GB" dirty="0" smtClean="0"/>
              <a:t>e.g</a:t>
            </a:r>
            <a:r>
              <a:rPr lang="en-GB" dirty="0"/>
              <a:t>. elbow, the knee, digits of the fingers and </a:t>
            </a:r>
            <a:r>
              <a:rPr lang="en-GB" dirty="0" smtClean="0"/>
              <a:t>toes , the </a:t>
            </a:r>
            <a:r>
              <a:rPr lang="en-GB" dirty="0"/>
              <a:t>atlas and </a:t>
            </a:r>
            <a:r>
              <a:rPr lang="en-GB" dirty="0" smtClean="0"/>
              <a:t>axis vertebrae,</a:t>
            </a:r>
            <a:endParaRPr lang="en-GB" dirty="0"/>
          </a:p>
          <a:p>
            <a:pPr lvl="0"/>
            <a:r>
              <a:rPr lang="en-GB" b="1" dirty="0"/>
              <a:t>Ball and socket </a:t>
            </a:r>
            <a:r>
              <a:rPr lang="en-GB" b="1" dirty="0" smtClean="0"/>
              <a:t>joint;</a:t>
            </a:r>
            <a:r>
              <a:rPr lang="en-GB" dirty="0" smtClean="0"/>
              <a:t> </a:t>
            </a:r>
            <a:r>
              <a:rPr lang="en-GB" dirty="0"/>
              <a:t>the rounded end, (head) of a bone fits into a rounded cavity of another bone. </a:t>
            </a:r>
            <a:r>
              <a:rPr lang="en-GB" dirty="0" smtClean="0"/>
              <a:t>Ball </a:t>
            </a:r>
            <a:r>
              <a:rPr lang="en-GB" dirty="0"/>
              <a:t>and socket </a:t>
            </a:r>
            <a:r>
              <a:rPr lang="en-GB" dirty="0" smtClean="0"/>
              <a:t>joint </a:t>
            </a:r>
            <a:r>
              <a:rPr lang="en-GB" dirty="0"/>
              <a:t>permits rotational and swinging movements of the arm e.g. hip and shoulder.</a:t>
            </a:r>
          </a:p>
          <a:p>
            <a:endParaRPr lang="en-GB" dirty="0"/>
          </a:p>
        </p:txBody>
      </p:sp>
    </p:spTree>
    <p:extLst>
      <p:ext uri="{BB962C8B-B14F-4D97-AF65-F5344CB8AC3E}">
        <p14:creationId xmlns:p14="http://schemas.microsoft.com/office/powerpoint/2010/main" val="3259484250"/>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lstStyle/>
          <a:p>
            <a:r>
              <a:rPr lang="en-GB" dirty="0" smtClean="0"/>
              <a:t>Continued Types of movable joints</a:t>
            </a:r>
            <a:endParaRPr lang="en-GB" dirty="0"/>
          </a:p>
        </p:txBody>
      </p:sp>
      <p:sp>
        <p:nvSpPr>
          <p:cNvPr id="3" name="Content Placeholder 2"/>
          <p:cNvSpPr>
            <a:spLocks noGrp="1"/>
          </p:cNvSpPr>
          <p:nvPr>
            <p:ph idx="1"/>
          </p:nvPr>
        </p:nvSpPr>
        <p:spPr/>
        <p:style>
          <a:lnRef idx="1">
            <a:schemeClr val="accent6"/>
          </a:lnRef>
          <a:fillRef idx="2">
            <a:schemeClr val="accent6"/>
          </a:fillRef>
          <a:effectRef idx="1">
            <a:schemeClr val="accent6"/>
          </a:effectRef>
          <a:fontRef idx="minor">
            <a:schemeClr val="dk1"/>
          </a:fontRef>
        </p:style>
        <p:txBody>
          <a:bodyPr>
            <a:normAutofit fontScale="85000" lnSpcReduction="20000"/>
          </a:bodyPr>
          <a:lstStyle/>
          <a:p>
            <a:pPr lvl="0"/>
            <a:r>
              <a:rPr lang="en-GB" b="1" dirty="0"/>
              <a:t>Pivot </a:t>
            </a:r>
            <a:r>
              <a:rPr lang="en-GB" b="1" dirty="0" smtClean="0"/>
              <a:t>joint: </a:t>
            </a:r>
            <a:r>
              <a:rPr lang="en-GB" dirty="0" smtClean="0"/>
              <a:t>occurs </a:t>
            </a:r>
            <a:r>
              <a:rPr lang="en-GB" dirty="0"/>
              <a:t>between the skull and the atlas </a:t>
            </a:r>
            <a:r>
              <a:rPr lang="en-GB" dirty="0" smtClean="0"/>
              <a:t>vertebra, permits </a:t>
            </a:r>
            <a:r>
              <a:rPr lang="en-GB" dirty="0"/>
              <a:t>the nodding up and down movement, of the head rotational movement (side-to-side movement) of the head. </a:t>
            </a:r>
            <a:endParaRPr lang="en-GB" dirty="0" smtClean="0"/>
          </a:p>
          <a:p>
            <a:pPr lvl="0"/>
            <a:r>
              <a:rPr lang="en-GB" b="1" dirty="0" smtClean="0"/>
              <a:t>Gilding </a:t>
            </a:r>
            <a:r>
              <a:rPr lang="en-GB" b="1" dirty="0"/>
              <a:t>Joints: e.g</a:t>
            </a:r>
            <a:r>
              <a:rPr lang="en-GB" dirty="0"/>
              <a:t>. </a:t>
            </a:r>
            <a:r>
              <a:rPr lang="en-GB" dirty="0" smtClean="0"/>
              <a:t>between cervical</a:t>
            </a:r>
            <a:r>
              <a:rPr lang="en-GB" dirty="0"/>
              <a:t>, thoracic and lumbar vertebrae, </a:t>
            </a:r>
            <a:r>
              <a:rPr lang="en-GB" dirty="0" smtClean="0"/>
              <a:t>metacarpals</a:t>
            </a:r>
            <a:r>
              <a:rPr lang="en-GB" dirty="0"/>
              <a:t>, and metatarsals.  One bone is separated from the other by </a:t>
            </a:r>
            <a:r>
              <a:rPr lang="en-GB" dirty="0" smtClean="0"/>
              <a:t>cartilage</a:t>
            </a:r>
            <a:r>
              <a:rPr lang="en-GB" dirty="0"/>
              <a:t>, </a:t>
            </a:r>
            <a:r>
              <a:rPr lang="en-GB" dirty="0" smtClean="0"/>
              <a:t>and allow </a:t>
            </a:r>
            <a:r>
              <a:rPr lang="en-GB" dirty="0"/>
              <a:t>one bone to slide smoothly against the other. </a:t>
            </a:r>
            <a:r>
              <a:rPr lang="en-GB" dirty="0" smtClean="0"/>
              <a:t>Gliding </a:t>
            </a:r>
            <a:r>
              <a:rPr lang="en-GB" dirty="0"/>
              <a:t>joints make the vertebral column flexible, allowing the bending or curving of the </a:t>
            </a:r>
            <a:r>
              <a:rPr lang="en-GB" dirty="0" smtClean="0"/>
              <a:t>back, </a:t>
            </a:r>
            <a:endParaRPr lang="en-GB" dirty="0"/>
          </a:p>
          <a:p>
            <a:endParaRPr lang="en-GB" dirty="0"/>
          </a:p>
        </p:txBody>
      </p:sp>
    </p:spTree>
    <p:extLst>
      <p:ext uri="{BB962C8B-B14F-4D97-AF65-F5344CB8AC3E}">
        <p14:creationId xmlns:p14="http://schemas.microsoft.com/office/powerpoint/2010/main" val="2185884903"/>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normAutofit/>
          </a:bodyPr>
          <a:lstStyle/>
          <a:p>
            <a:r>
              <a:rPr lang="en-GB" sz="2400" dirty="0"/>
              <a:t>Hinge </a:t>
            </a:r>
            <a:r>
              <a:rPr lang="en-GB" sz="2400" dirty="0" smtClean="0"/>
              <a:t>joint </a:t>
            </a:r>
            <a:br>
              <a:rPr lang="en-GB" sz="2400" dirty="0" smtClean="0"/>
            </a:br>
            <a:r>
              <a:rPr lang="en-GB" sz="2400" dirty="0" smtClean="0"/>
              <a:t>e.g. elbow joint</a:t>
            </a:r>
            <a:endParaRPr lang="en-GB" sz="2400" dirty="0"/>
          </a:p>
        </p:txBody>
      </p:sp>
      <p:pic>
        <p:nvPicPr>
          <p:cNvPr id="5" name="Content Placeholder 4"/>
          <p:cNvPicPr>
            <a:picLocks noGrp="1" noChangeAspect="1"/>
          </p:cNvPicPr>
          <p:nvPr>
            <p:ph idx="1"/>
          </p:nvPr>
        </p:nvPicPr>
        <p:blipFill rotWithShape="1">
          <a:blip r:embed="rId3">
            <a:extLst>
              <a:ext uri="{28A0092B-C50C-407E-A947-70E740481C1C}">
                <a14:useLocalDpi xmlns:a14="http://schemas.microsoft.com/office/drawing/2010/main" val="0"/>
              </a:ext>
            </a:extLst>
          </a:blip>
          <a:srcRect l="261" t="3236" r="17015" b="17030"/>
          <a:stretch/>
        </p:blipFill>
        <p:spPr>
          <a:xfrm>
            <a:off x="4008473" y="1169580"/>
            <a:ext cx="3530011" cy="2551815"/>
          </a:xfrm>
        </p:spPr>
      </p:pic>
      <p:sp>
        <p:nvSpPr>
          <p:cNvPr id="4" name="Text Placeholder 3"/>
          <p:cNvSpPr>
            <a:spLocks noGrp="1"/>
          </p:cNvSpPr>
          <p:nvPr>
            <p:ph type="body" sz="half" idx="2"/>
          </p:nvPr>
        </p:nvSpPr>
        <p:spPr/>
        <p:style>
          <a:lnRef idx="1">
            <a:schemeClr val="accent6"/>
          </a:lnRef>
          <a:fillRef idx="2">
            <a:schemeClr val="accent6"/>
          </a:fillRef>
          <a:effectRef idx="1">
            <a:schemeClr val="accent6"/>
          </a:effectRef>
          <a:fontRef idx="minor">
            <a:schemeClr val="dk1"/>
          </a:fontRef>
        </p:style>
        <p:txBody>
          <a:bodyPr>
            <a:normAutofit/>
          </a:bodyPr>
          <a:lstStyle/>
          <a:p>
            <a:r>
              <a:rPr lang="en-GB" sz="3600" dirty="0" smtClean="0"/>
              <a:t>Showing the three joint bones; humerus, radius &amp; ulna,</a:t>
            </a:r>
            <a:endParaRPr lang="en-GB" sz="3600" dirty="0"/>
          </a:p>
        </p:txBody>
      </p:sp>
    </p:spTree>
    <p:extLst>
      <p:ext uri="{BB962C8B-B14F-4D97-AF65-F5344CB8AC3E}">
        <p14:creationId xmlns:p14="http://schemas.microsoft.com/office/powerpoint/2010/main" val="2086381734"/>
      </p:ext>
    </p:extLst>
  </p:cSld>
  <p:clrMapOvr>
    <a:masterClrMapping/>
  </p:clrMapOvr>
  <p:transition spd="slow">
    <p:wipe dir="u"/>
    <p:sndAc>
      <p:stSnd>
        <p:snd r:embed="rId2" name="camera.wav"/>
      </p:stSnd>
    </p:sndAc>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lstStyle/>
          <a:p>
            <a:r>
              <a:rPr lang="en-GB" dirty="0"/>
              <a:t>Hinge </a:t>
            </a:r>
            <a:r>
              <a:rPr lang="en-GB" dirty="0" smtClean="0"/>
              <a:t>joint /close up</a:t>
            </a:r>
            <a:endParaRPr lang="en-GB" dirty="0"/>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997324" y="495300"/>
            <a:ext cx="4613275" cy="4495800"/>
          </a:xfrm>
        </p:spPr>
      </p:pic>
      <p:sp>
        <p:nvSpPr>
          <p:cNvPr id="4" name="Text Placeholder 3"/>
          <p:cNvSpPr>
            <a:spLocks noGrp="1"/>
          </p:cNvSpPr>
          <p:nvPr>
            <p:ph type="body" sz="half" idx="2"/>
          </p:nvPr>
        </p:nvSpPr>
        <p:spPr/>
        <p:style>
          <a:lnRef idx="1">
            <a:schemeClr val="accent6"/>
          </a:lnRef>
          <a:fillRef idx="2">
            <a:schemeClr val="accent6"/>
          </a:fillRef>
          <a:effectRef idx="1">
            <a:schemeClr val="accent6"/>
          </a:effectRef>
          <a:fontRef idx="minor">
            <a:schemeClr val="dk1"/>
          </a:fontRef>
        </p:style>
        <p:txBody>
          <a:bodyPr>
            <a:normAutofit/>
          </a:bodyPr>
          <a:lstStyle/>
          <a:p>
            <a:r>
              <a:rPr lang="en-GB" sz="3200" dirty="0" smtClean="0"/>
              <a:t>Note the </a:t>
            </a:r>
            <a:r>
              <a:rPr lang="en-GB" sz="3200" dirty="0"/>
              <a:t>o</a:t>
            </a:r>
            <a:r>
              <a:rPr lang="en-GB" sz="3200" dirty="0" smtClean="0"/>
              <a:t>lecranon process, the sigmoid joint, and the three bones involved in the joint,</a:t>
            </a:r>
            <a:endParaRPr lang="en-GB" sz="3200" dirty="0"/>
          </a:p>
        </p:txBody>
      </p:sp>
    </p:spTree>
    <p:extLst>
      <p:ext uri="{BB962C8B-B14F-4D97-AF65-F5344CB8AC3E}">
        <p14:creationId xmlns:p14="http://schemas.microsoft.com/office/powerpoint/2010/main" val="2286292139"/>
      </p:ext>
    </p:extLst>
  </p:cSld>
  <p:clrMapOvr>
    <a:masterClrMapping/>
  </p:clrMapOvr>
  <p:transition spd="slow">
    <p:wipe dir="u"/>
    <p:sndAc>
      <p:stSnd>
        <p:snd r:embed="rId2" name="camera.wav"/>
      </p:stSnd>
    </p:sndAc>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normAutofit/>
          </a:bodyPr>
          <a:lstStyle/>
          <a:p>
            <a:r>
              <a:rPr lang="en-GB" sz="5400" dirty="0" smtClean="0"/>
              <a:t>Types of joints</a:t>
            </a:r>
            <a:endParaRPr lang="en-GB" sz="5400" dirty="0"/>
          </a:p>
        </p:txBody>
      </p:sp>
      <p:pic>
        <p:nvPicPr>
          <p:cNvPr id="1027" name="Picture 3"/>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r="9851" b="30505"/>
          <a:stretch/>
        </p:blipFill>
        <p:spPr bwMode="auto">
          <a:xfrm>
            <a:off x="914400" y="1333500"/>
            <a:ext cx="7391399" cy="373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04751194"/>
      </p:ext>
    </p:extLst>
  </p:cSld>
  <p:clrMapOvr>
    <a:masterClrMapping/>
  </p:clrMapOvr>
  <p:transition spd="slow">
    <p:wipe dir="u"/>
    <p:sndAc>
      <p:stSnd>
        <p:snd r:embed="rId2" name="camera.wav"/>
      </p:stSnd>
    </p:sndAc>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normAutofit fontScale="90000"/>
          </a:bodyPr>
          <a:lstStyle/>
          <a:p>
            <a:r>
              <a:rPr lang="en-GB" dirty="0" smtClean="0"/>
              <a:t>Comparing the Hip joint &amp; Knee joint</a:t>
            </a:r>
            <a:endParaRPr lang="en-GB"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891031946"/>
              </p:ext>
            </p:extLst>
          </p:nvPr>
        </p:nvGraphicFramePr>
        <p:xfrm>
          <a:off x="457200" y="1333500"/>
          <a:ext cx="8229600" cy="4023360"/>
        </p:xfrm>
        <a:graphic>
          <a:graphicData uri="http://schemas.openxmlformats.org/drawingml/2006/table">
            <a:tbl>
              <a:tblPr firstRow="1" bandRow="1">
                <a:tableStyleId>{5C22544A-7EE6-4342-B048-85BDC9FD1C3A}</a:tableStyleId>
              </a:tblPr>
              <a:tblGrid>
                <a:gridCol w="4114800"/>
                <a:gridCol w="4114800"/>
              </a:tblGrid>
              <a:tr h="370840">
                <a:tc>
                  <a:txBody>
                    <a:bodyPr/>
                    <a:lstStyle/>
                    <a:p>
                      <a:r>
                        <a:rPr lang="en-GB" sz="4000" dirty="0" smtClean="0"/>
                        <a:t>Hip joint</a:t>
                      </a:r>
                      <a:endParaRPr lang="en-GB" sz="4000" dirty="0"/>
                    </a:p>
                  </a:txBody>
                  <a:tcPr/>
                </a:tc>
                <a:tc>
                  <a:txBody>
                    <a:bodyPr/>
                    <a:lstStyle/>
                    <a:p>
                      <a:r>
                        <a:rPr lang="en-GB" sz="4000" dirty="0" smtClean="0"/>
                        <a:t>Knee joint</a:t>
                      </a:r>
                      <a:endParaRPr lang="en-GB" sz="4000" dirty="0"/>
                    </a:p>
                  </a:txBody>
                  <a:tcPr/>
                </a:tc>
              </a:tr>
              <a:tr h="370840">
                <a:tc>
                  <a:txBody>
                    <a:bodyPr/>
                    <a:lstStyle/>
                    <a:p>
                      <a:r>
                        <a:rPr lang="en-GB" sz="4000" dirty="0" smtClean="0"/>
                        <a:t>Freely movable</a:t>
                      </a:r>
                      <a:endParaRPr lang="en-GB" sz="4000" dirty="0"/>
                    </a:p>
                  </a:txBody>
                  <a:tcPr/>
                </a:tc>
                <a:tc>
                  <a:txBody>
                    <a:bodyPr/>
                    <a:lstStyle/>
                    <a:p>
                      <a:r>
                        <a:rPr lang="en-GB" sz="4000" dirty="0" smtClean="0"/>
                        <a:t>Freely movable</a:t>
                      </a:r>
                      <a:endParaRPr lang="en-GB" sz="4000" dirty="0"/>
                    </a:p>
                  </a:txBody>
                  <a:tcPr/>
                </a:tc>
              </a:tr>
              <a:tr h="370840">
                <a:tc>
                  <a:txBody>
                    <a:bodyPr/>
                    <a:lstStyle/>
                    <a:p>
                      <a:r>
                        <a:rPr lang="en-GB" sz="4000" dirty="0" smtClean="0"/>
                        <a:t>Rotational motion</a:t>
                      </a:r>
                      <a:endParaRPr lang="en-GB" sz="4000" dirty="0"/>
                    </a:p>
                  </a:txBody>
                  <a:tcPr/>
                </a:tc>
                <a:tc>
                  <a:txBody>
                    <a:bodyPr/>
                    <a:lstStyle/>
                    <a:p>
                      <a:r>
                        <a:rPr lang="en-GB" sz="4000" dirty="0" smtClean="0"/>
                        <a:t>Angular motion</a:t>
                      </a:r>
                      <a:endParaRPr lang="en-GB" sz="4000" dirty="0"/>
                    </a:p>
                  </a:txBody>
                  <a:tcPr/>
                </a:tc>
              </a:tr>
              <a:tr h="370840">
                <a:tc>
                  <a:txBody>
                    <a:bodyPr/>
                    <a:lstStyle/>
                    <a:p>
                      <a:r>
                        <a:rPr lang="en-GB" sz="4000" dirty="0" smtClean="0"/>
                        <a:t>Ball-like head fits into a cup-like depression</a:t>
                      </a:r>
                      <a:endParaRPr lang="en-GB" sz="4000" dirty="0"/>
                    </a:p>
                  </a:txBody>
                  <a:tcPr/>
                </a:tc>
                <a:tc>
                  <a:txBody>
                    <a:bodyPr/>
                    <a:lstStyle/>
                    <a:p>
                      <a:r>
                        <a:rPr lang="en-GB" sz="4000" dirty="0" smtClean="0"/>
                        <a:t>Convex</a:t>
                      </a:r>
                      <a:r>
                        <a:rPr lang="en-GB" sz="4000" baseline="0" dirty="0" smtClean="0"/>
                        <a:t> surface fits into a concave surface</a:t>
                      </a:r>
                      <a:endParaRPr lang="en-GB" sz="4000" dirty="0"/>
                    </a:p>
                  </a:txBody>
                  <a:tcPr/>
                </a:tc>
              </a:tr>
            </a:tbl>
          </a:graphicData>
        </a:graphic>
      </p:graphicFrame>
    </p:spTree>
    <p:extLst>
      <p:ext uri="{BB962C8B-B14F-4D97-AF65-F5344CB8AC3E}">
        <p14:creationId xmlns:p14="http://schemas.microsoft.com/office/powerpoint/2010/main" val="331756694"/>
      </p:ext>
    </p:extLst>
  </p:cSld>
  <p:clrMapOvr>
    <a:masterClrMapping/>
  </p:clrMapOvr>
  <p:transition spd="slow">
    <p:wipe dir="u"/>
    <p:sndAc>
      <p:stSnd>
        <p:snd r:embed="rId2" name="camera.wav"/>
      </p:stSnd>
    </p:sndAc>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normAutofit/>
          </a:bodyPr>
          <a:lstStyle/>
          <a:p>
            <a:r>
              <a:rPr lang="en-GB" b="1" dirty="0"/>
              <a:t>MUSCLE </a:t>
            </a:r>
            <a:r>
              <a:rPr lang="en-GB" b="1" dirty="0" smtClean="0"/>
              <a:t>TISSUE</a:t>
            </a:r>
            <a:endParaRPr lang="en-GB" dirty="0"/>
          </a:p>
        </p:txBody>
      </p:sp>
      <p:sp>
        <p:nvSpPr>
          <p:cNvPr id="3" name="Content Placeholder 2"/>
          <p:cNvSpPr>
            <a:spLocks noGrp="1"/>
          </p:cNvSpPr>
          <p:nvPr>
            <p:ph idx="1"/>
          </p:nvPr>
        </p:nvSpPr>
        <p:spPr/>
        <p:style>
          <a:lnRef idx="1">
            <a:schemeClr val="accent4"/>
          </a:lnRef>
          <a:fillRef idx="2">
            <a:schemeClr val="accent4"/>
          </a:fillRef>
          <a:effectRef idx="1">
            <a:schemeClr val="accent4"/>
          </a:effectRef>
          <a:fontRef idx="minor">
            <a:schemeClr val="dk1"/>
          </a:fontRef>
        </p:style>
        <p:txBody>
          <a:bodyPr>
            <a:normAutofit fontScale="77500" lnSpcReduction="20000"/>
          </a:bodyPr>
          <a:lstStyle/>
          <a:p>
            <a:pPr marL="0" indent="0">
              <a:buNone/>
            </a:pPr>
            <a:r>
              <a:rPr lang="en-GB" dirty="0" smtClean="0"/>
              <a:t> </a:t>
            </a:r>
            <a:r>
              <a:rPr lang="en-GB" dirty="0"/>
              <a:t>T</a:t>
            </a:r>
            <a:r>
              <a:rPr lang="en-GB" dirty="0" smtClean="0"/>
              <a:t>ypes </a:t>
            </a:r>
            <a:r>
              <a:rPr lang="en-GB" dirty="0"/>
              <a:t>of muscles </a:t>
            </a:r>
            <a:r>
              <a:rPr lang="en-GB" dirty="0" smtClean="0"/>
              <a:t>;</a:t>
            </a:r>
          </a:p>
          <a:p>
            <a:pPr>
              <a:buFont typeface="Wingdings" pitchFamily="2" charset="2"/>
              <a:buChar char="ü"/>
            </a:pPr>
            <a:r>
              <a:rPr lang="en-GB" sz="4800" i="1" dirty="0" smtClean="0"/>
              <a:t>skeletal</a:t>
            </a:r>
            <a:r>
              <a:rPr lang="en-GB" sz="4800" dirty="0" smtClean="0"/>
              <a:t> </a:t>
            </a:r>
            <a:r>
              <a:rPr lang="en-GB" sz="4800" dirty="0"/>
              <a:t>(or striated</a:t>
            </a:r>
            <a:r>
              <a:rPr lang="en-GB" sz="4800" dirty="0" smtClean="0"/>
              <a:t>) muscle, attached to endoskeleton,</a:t>
            </a:r>
          </a:p>
          <a:p>
            <a:pPr>
              <a:buFont typeface="Wingdings" pitchFamily="2" charset="2"/>
              <a:buChar char="ü"/>
            </a:pPr>
            <a:r>
              <a:rPr lang="en-GB" sz="4800" dirty="0" smtClean="0"/>
              <a:t> </a:t>
            </a:r>
            <a:r>
              <a:rPr lang="en-GB" sz="4800" i="1" dirty="0"/>
              <a:t>visceral</a:t>
            </a:r>
            <a:r>
              <a:rPr lang="en-GB" sz="4800" dirty="0"/>
              <a:t> (or smooth) </a:t>
            </a:r>
            <a:r>
              <a:rPr lang="en-GB" sz="4800" dirty="0" smtClean="0"/>
              <a:t>muscle, occurs in visceral organs,</a:t>
            </a:r>
          </a:p>
          <a:p>
            <a:pPr>
              <a:buFont typeface="Wingdings" pitchFamily="2" charset="2"/>
              <a:buChar char="ü"/>
            </a:pPr>
            <a:r>
              <a:rPr lang="en-GB" sz="4800" dirty="0" smtClean="0"/>
              <a:t> </a:t>
            </a:r>
            <a:r>
              <a:rPr lang="en-GB" sz="4800" i="1" dirty="0"/>
              <a:t>cardiac </a:t>
            </a:r>
            <a:r>
              <a:rPr lang="en-GB" sz="4800" dirty="0"/>
              <a:t>(or heart) </a:t>
            </a:r>
            <a:r>
              <a:rPr lang="en-GB" sz="4800" dirty="0" smtClean="0"/>
              <a:t>muscle, occurs in the heart, </a:t>
            </a:r>
            <a:endParaRPr lang="en-GB" sz="4800" dirty="0"/>
          </a:p>
          <a:p>
            <a:endParaRPr lang="en-GB" dirty="0"/>
          </a:p>
        </p:txBody>
      </p:sp>
    </p:spTree>
    <p:extLst>
      <p:ext uri="{BB962C8B-B14F-4D97-AF65-F5344CB8AC3E}">
        <p14:creationId xmlns:p14="http://schemas.microsoft.com/office/powerpoint/2010/main" val="1254371617"/>
      </p:ext>
    </p:extLst>
  </p:cSld>
  <p:clrMapOvr>
    <a:masterClrMapping/>
  </p:clrMapOvr>
  <p:transition spd="slow">
    <p:wipe dir="u"/>
    <p:sndAc>
      <p:stSnd>
        <p:snd r:embed="rId2" name="camera.wav"/>
      </p:stSnd>
    </p:sndAc>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865"/>
            <a:ext cx="8229600" cy="1104636"/>
          </a:xfrm>
        </p:spPr>
        <p:style>
          <a:lnRef idx="0">
            <a:schemeClr val="accent3"/>
          </a:lnRef>
          <a:fillRef idx="3">
            <a:schemeClr val="accent3"/>
          </a:fillRef>
          <a:effectRef idx="3">
            <a:schemeClr val="accent3"/>
          </a:effectRef>
          <a:fontRef idx="minor">
            <a:schemeClr val="lt1"/>
          </a:fontRef>
        </p:style>
        <p:txBody>
          <a:bodyPr>
            <a:normAutofit fontScale="90000"/>
          </a:bodyPr>
          <a:lstStyle/>
          <a:p>
            <a:r>
              <a:rPr lang="en-GB" b="1" dirty="0" smtClean="0"/>
              <a:t/>
            </a:r>
            <a:br>
              <a:rPr lang="en-GB" b="1" dirty="0" smtClean="0"/>
            </a:br>
            <a:r>
              <a:rPr lang="en-GB" sz="4000" b="1" dirty="0" smtClean="0"/>
              <a:t>General </a:t>
            </a:r>
            <a:r>
              <a:rPr lang="en-GB" sz="4000" b="1" dirty="0"/>
              <a:t>Functions of the Endoskeleton </a:t>
            </a:r>
            <a:r>
              <a:rPr lang="en-GB" dirty="0"/>
              <a:t/>
            </a:r>
            <a:br>
              <a:rPr lang="en-GB" dirty="0"/>
            </a:br>
            <a:endParaRPr lang="en-GB" dirty="0"/>
          </a:p>
        </p:txBody>
      </p:sp>
      <p:sp>
        <p:nvSpPr>
          <p:cNvPr id="3" name="Content Placeholder 2"/>
          <p:cNvSpPr>
            <a:spLocks noGrp="1"/>
          </p:cNvSpPr>
          <p:nvPr>
            <p:ph idx="1"/>
          </p:nvPr>
        </p:nvSpPr>
        <p:spPr/>
        <p:style>
          <a:lnRef idx="1">
            <a:schemeClr val="accent3"/>
          </a:lnRef>
          <a:fillRef idx="2">
            <a:schemeClr val="accent3"/>
          </a:fillRef>
          <a:effectRef idx="1">
            <a:schemeClr val="accent3"/>
          </a:effectRef>
          <a:fontRef idx="minor">
            <a:schemeClr val="dk1"/>
          </a:fontRef>
        </p:style>
        <p:txBody>
          <a:bodyPr>
            <a:normAutofit fontScale="55000" lnSpcReduction="20000"/>
          </a:bodyPr>
          <a:lstStyle/>
          <a:p>
            <a:pPr marL="0" indent="0">
              <a:buNone/>
            </a:pPr>
            <a:r>
              <a:rPr lang="en-GB" dirty="0" smtClean="0"/>
              <a:t>The Endoskeleton </a:t>
            </a:r>
            <a:r>
              <a:rPr lang="en-GB" dirty="0"/>
              <a:t>has nine main functions:</a:t>
            </a:r>
          </a:p>
          <a:p>
            <a:pPr lvl="0">
              <a:buFont typeface="Wingdings" pitchFamily="2" charset="2"/>
              <a:buChar char="ü"/>
            </a:pPr>
            <a:r>
              <a:rPr lang="en-GB" sz="4400" dirty="0">
                <a:effectLst>
                  <a:outerShdw blurRad="38100" dist="38100" dir="2700000" algn="tl">
                    <a:srgbClr val="000000">
                      <a:alpha val="43137"/>
                    </a:srgbClr>
                  </a:outerShdw>
                </a:effectLst>
              </a:rPr>
              <a:t>Provide shape and </a:t>
            </a:r>
            <a:r>
              <a:rPr lang="en-GB" sz="4400" dirty="0" smtClean="0">
                <a:effectLst>
                  <a:outerShdw blurRad="38100" dist="38100" dir="2700000" algn="tl">
                    <a:srgbClr val="000000">
                      <a:alpha val="43137"/>
                    </a:srgbClr>
                  </a:outerShdw>
                </a:effectLst>
              </a:rPr>
              <a:t>support,</a:t>
            </a:r>
            <a:endParaRPr lang="en-GB" sz="4400" dirty="0">
              <a:effectLst>
                <a:outerShdw blurRad="38100" dist="38100" dir="2700000" algn="tl">
                  <a:srgbClr val="000000">
                    <a:alpha val="43137"/>
                  </a:srgbClr>
                </a:outerShdw>
              </a:effectLst>
            </a:endParaRPr>
          </a:p>
          <a:p>
            <a:pPr lvl="0">
              <a:buFont typeface="Wingdings" pitchFamily="2" charset="2"/>
              <a:buChar char="ü"/>
            </a:pPr>
            <a:r>
              <a:rPr lang="en-GB" sz="4400" dirty="0">
                <a:effectLst>
                  <a:outerShdw blurRad="38100" dist="38100" dir="2700000" algn="tl">
                    <a:srgbClr val="000000">
                      <a:alpha val="43137"/>
                    </a:srgbClr>
                  </a:outerShdw>
                </a:effectLst>
              </a:rPr>
              <a:t>Provide </a:t>
            </a:r>
            <a:r>
              <a:rPr lang="en-GB" sz="4400" dirty="0" smtClean="0">
                <a:effectLst>
                  <a:outerShdw blurRad="38100" dist="38100" dir="2700000" algn="tl">
                    <a:srgbClr val="000000">
                      <a:alpha val="43137"/>
                    </a:srgbClr>
                  </a:outerShdw>
                </a:effectLst>
              </a:rPr>
              <a:t>Attachment,</a:t>
            </a:r>
            <a:endParaRPr lang="en-GB" sz="4400" dirty="0">
              <a:effectLst>
                <a:outerShdw blurRad="38100" dist="38100" dir="2700000" algn="tl">
                  <a:srgbClr val="000000">
                    <a:alpha val="43137"/>
                  </a:srgbClr>
                </a:outerShdw>
              </a:effectLst>
            </a:endParaRPr>
          </a:p>
          <a:p>
            <a:pPr lvl="0">
              <a:buFont typeface="Wingdings" pitchFamily="2" charset="2"/>
              <a:buChar char="ü"/>
            </a:pPr>
            <a:r>
              <a:rPr lang="en-GB" sz="4400" dirty="0" smtClean="0">
                <a:effectLst>
                  <a:outerShdw blurRad="38100" dist="38100" dir="2700000" algn="tl">
                    <a:srgbClr val="000000">
                      <a:alpha val="43137"/>
                    </a:srgbClr>
                  </a:outerShdw>
                </a:effectLst>
              </a:rPr>
              <a:t>Provide a frame work for Movement,</a:t>
            </a:r>
            <a:endParaRPr lang="en-GB" sz="4400" dirty="0">
              <a:effectLst>
                <a:outerShdw blurRad="38100" dist="38100" dir="2700000" algn="tl">
                  <a:srgbClr val="000000">
                    <a:alpha val="43137"/>
                  </a:srgbClr>
                </a:outerShdw>
              </a:effectLst>
            </a:endParaRPr>
          </a:p>
          <a:p>
            <a:pPr lvl="0">
              <a:buFont typeface="Wingdings" pitchFamily="2" charset="2"/>
              <a:buChar char="ü"/>
            </a:pPr>
            <a:r>
              <a:rPr lang="en-GB" sz="4400" dirty="0">
                <a:effectLst>
                  <a:outerShdw blurRad="38100" dist="38100" dir="2700000" algn="tl">
                    <a:srgbClr val="000000">
                      <a:alpha val="43137"/>
                    </a:srgbClr>
                  </a:outerShdw>
                </a:effectLst>
              </a:rPr>
              <a:t>Provide </a:t>
            </a:r>
            <a:r>
              <a:rPr lang="en-GB" sz="4400" dirty="0" smtClean="0">
                <a:effectLst>
                  <a:outerShdw blurRad="38100" dist="38100" dir="2700000" algn="tl">
                    <a:srgbClr val="000000">
                      <a:alpha val="43137"/>
                    </a:srgbClr>
                  </a:outerShdw>
                </a:effectLst>
              </a:rPr>
              <a:t>Protection,</a:t>
            </a:r>
            <a:endParaRPr lang="en-GB" sz="4400" dirty="0">
              <a:effectLst>
                <a:outerShdw blurRad="38100" dist="38100" dir="2700000" algn="tl">
                  <a:srgbClr val="000000">
                    <a:alpha val="43137"/>
                  </a:srgbClr>
                </a:outerShdw>
              </a:effectLst>
            </a:endParaRPr>
          </a:p>
          <a:p>
            <a:pPr lvl="0">
              <a:buFont typeface="Wingdings" pitchFamily="2" charset="2"/>
              <a:buChar char="ü"/>
            </a:pPr>
            <a:r>
              <a:rPr lang="en-GB" sz="4400" dirty="0" smtClean="0">
                <a:effectLst>
                  <a:outerShdw blurRad="38100" dist="38100" dir="2700000" algn="tl">
                    <a:srgbClr val="000000">
                      <a:alpha val="43137"/>
                    </a:srgbClr>
                  </a:outerShdw>
                </a:effectLst>
              </a:rPr>
              <a:t>Site of Blood </a:t>
            </a:r>
            <a:r>
              <a:rPr lang="en-GB" sz="4400" dirty="0">
                <a:effectLst>
                  <a:outerShdw blurRad="38100" dist="38100" dir="2700000" algn="tl">
                    <a:srgbClr val="000000">
                      <a:alpha val="43137"/>
                    </a:srgbClr>
                  </a:outerShdw>
                </a:effectLst>
              </a:rPr>
              <a:t>cell </a:t>
            </a:r>
            <a:r>
              <a:rPr lang="en-GB" sz="4400" dirty="0" smtClean="0">
                <a:effectLst>
                  <a:outerShdw blurRad="38100" dist="38100" dir="2700000" algn="tl">
                    <a:srgbClr val="000000">
                      <a:alpha val="43137"/>
                    </a:srgbClr>
                  </a:outerShdw>
                </a:effectLst>
              </a:rPr>
              <a:t>production,</a:t>
            </a:r>
            <a:endParaRPr lang="en-GB" sz="4400" dirty="0">
              <a:effectLst>
                <a:outerShdw blurRad="38100" dist="38100" dir="2700000" algn="tl">
                  <a:srgbClr val="000000">
                    <a:alpha val="43137"/>
                  </a:srgbClr>
                </a:outerShdw>
              </a:effectLst>
            </a:endParaRPr>
          </a:p>
          <a:p>
            <a:pPr lvl="0">
              <a:buFont typeface="Wingdings" pitchFamily="2" charset="2"/>
              <a:buChar char="ü"/>
            </a:pPr>
            <a:r>
              <a:rPr lang="en-GB" sz="4400" dirty="0">
                <a:effectLst>
                  <a:outerShdw blurRad="38100" dist="38100" dir="2700000" algn="tl">
                    <a:srgbClr val="000000">
                      <a:alpha val="43137"/>
                    </a:srgbClr>
                  </a:outerShdw>
                </a:effectLst>
              </a:rPr>
              <a:t>Provide </a:t>
            </a:r>
            <a:r>
              <a:rPr lang="en-GB" sz="4400" dirty="0" smtClean="0">
                <a:effectLst>
                  <a:outerShdw blurRad="38100" dist="38100" dir="2700000" algn="tl">
                    <a:srgbClr val="000000">
                      <a:alpha val="43137"/>
                    </a:srgbClr>
                  </a:outerShdw>
                </a:effectLst>
              </a:rPr>
              <a:t>Storage,</a:t>
            </a:r>
            <a:endParaRPr lang="en-GB" sz="4400" dirty="0">
              <a:effectLst>
                <a:outerShdw blurRad="38100" dist="38100" dir="2700000" algn="tl">
                  <a:srgbClr val="000000">
                    <a:alpha val="43137"/>
                  </a:srgbClr>
                </a:outerShdw>
              </a:effectLst>
            </a:endParaRPr>
          </a:p>
          <a:p>
            <a:pPr lvl="0">
              <a:buFont typeface="Wingdings" pitchFamily="2" charset="2"/>
              <a:buChar char="ü"/>
            </a:pPr>
            <a:r>
              <a:rPr lang="en-GB" sz="4400" dirty="0" smtClean="0">
                <a:effectLst>
                  <a:outerShdw blurRad="38100" dist="38100" dir="2700000" algn="tl">
                    <a:srgbClr val="000000">
                      <a:alpha val="43137"/>
                    </a:srgbClr>
                  </a:outerShdw>
                </a:effectLst>
              </a:rPr>
              <a:t>Involved in pH buffering,</a:t>
            </a:r>
            <a:endParaRPr lang="en-GB" sz="4400" dirty="0">
              <a:effectLst>
                <a:outerShdw blurRad="38100" dist="38100" dir="2700000" algn="tl">
                  <a:srgbClr val="000000">
                    <a:alpha val="43137"/>
                  </a:srgbClr>
                </a:outerShdw>
              </a:effectLst>
            </a:endParaRPr>
          </a:p>
          <a:p>
            <a:pPr lvl="0">
              <a:buFont typeface="Wingdings" pitchFamily="2" charset="2"/>
              <a:buChar char="ü"/>
            </a:pPr>
            <a:r>
              <a:rPr lang="en-GB" sz="4400" dirty="0" smtClean="0">
                <a:effectLst>
                  <a:outerShdw blurRad="38100" dist="38100" dir="2700000" algn="tl">
                    <a:srgbClr val="000000">
                      <a:alpha val="43137"/>
                    </a:srgbClr>
                  </a:outerShdw>
                </a:effectLst>
              </a:rPr>
              <a:t>Involved in Detoxification,</a:t>
            </a:r>
            <a:endParaRPr lang="en-GB" sz="4400" dirty="0">
              <a:effectLst>
                <a:outerShdw blurRad="38100" dist="38100" dir="2700000" algn="tl">
                  <a:srgbClr val="000000">
                    <a:alpha val="43137"/>
                  </a:srgbClr>
                </a:outerShdw>
              </a:effectLst>
            </a:endParaRPr>
          </a:p>
          <a:p>
            <a:pPr lvl="0">
              <a:buFont typeface="Wingdings" pitchFamily="2" charset="2"/>
              <a:buChar char="ü"/>
            </a:pPr>
            <a:r>
              <a:rPr lang="en-GB" sz="4400" dirty="0" smtClean="0">
                <a:effectLst>
                  <a:outerShdw blurRad="38100" dist="38100" dir="2700000" algn="tl">
                    <a:srgbClr val="000000">
                      <a:alpha val="43137"/>
                    </a:srgbClr>
                  </a:outerShdw>
                </a:effectLst>
              </a:rPr>
              <a:t>Involved in Sound transduction,</a:t>
            </a:r>
            <a:endParaRPr lang="en-GB" sz="4400" dirty="0">
              <a:effectLst>
                <a:outerShdw blurRad="38100" dist="38100" dir="2700000" algn="tl">
                  <a:srgbClr val="000000">
                    <a:alpha val="43137"/>
                  </a:srgbClr>
                </a:outerShdw>
              </a:effectLst>
            </a:endParaRPr>
          </a:p>
          <a:p>
            <a:endParaRPr lang="en-GB" dirty="0"/>
          </a:p>
        </p:txBody>
      </p:sp>
    </p:spTree>
    <p:extLst>
      <p:ext uri="{BB962C8B-B14F-4D97-AF65-F5344CB8AC3E}">
        <p14:creationId xmlns:p14="http://schemas.microsoft.com/office/powerpoint/2010/main" val="4055410415"/>
      </p:ext>
    </p:extLst>
  </p:cSld>
  <p:clrMapOvr>
    <a:masterClrMapping/>
  </p:clrMapOvr>
  <p:transition spd="slow">
    <p:wipe dir="u"/>
    <p:sndAc>
      <p:stSnd>
        <p:snd r:embed="rId2" name="camera.wav"/>
      </p:stSnd>
    </p:sndAc>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normAutofit/>
          </a:bodyPr>
          <a:lstStyle/>
          <a:p>
            <a:r>
              <a:rPr lang="en-GB" b="1" dirty="0"/>
              <a:t>Common Features of </a:t>
            </a:r>
            <a:r>
              <a:rPr lang="en-GB" b="1" dirty="0" smtClean="0"/>
              <a:t>Muscles</a:t>
            </a:r>
            <a:endParaRPr lang="en-GB" dirty="0"/>
          </a:p>
        </p:txBody>
      </p:sp>
      <p:sp>
        <p:nvSpPr>
          <p:cNvPr id="3" name="Content Placeholder 2"/>
          <p:cNvSpPr>
            <a:spLocks noGrp="1"/>
          </p:cNvSpPr>
          <p:nvPr>
            <p:ph idx="1"/>
          </p:nvPr>
        </p:nvSpPr>
        <p:spPr/>
        <p:style>
          <a:lnRef idx="1">
            <a:schemeClr val="accent4"/>
          </a:lnRef>
          <a:fillRef idx="2">
            <a:schemeClr val="accent4"/>
          </a:fillRef>
          <a:effectRef idx="1">
            <a:schemeClr val="accent4"/>
          </a:effectRef>
          <a:fontRef idx="minor">
            <a:schemeClr val="dk1"/>
          </a:fontRef>
        </p:style>
        <p:txBody>
          <a:bodyPr/>
          <a:lstStyle/>
          <a:p>
            <a:r>
              <a:rPr lang="en-GB" sz="4000" dirty="0" smtClean="0"/>
              <a:t>Muscles are </a:t>
            </a:r>
            <a:r>
              <a:rPr lang="en-GB" sz="4000" dirty="0"/>
              <a:t>all </a:t>
            </a:r>
            <a:r>
              <a:rPr lang="en-GB" sz="4000" dirty="0" smtClean="0"/>
              <a:t>contractile,</a:t>
            </a:r>
            <a:endParaRPr lang="en-GB" sz="4000" dirty="0"/>
          </a:p>
          <a:p>
            <a:r>
              <a:rPr lang="en-GB" sz="4000" dirty="0" smtClean="0"/>
              <a:t>Muscles  </a:t>
            </a:r>
            <a:r>
              <a:rPr lang="en-GB" sz="4000" dirty="0"/>
              <a:t>contain numerous </a:t>
            </a:r>
            <a:r>
              <a:rPr lang="en-GB" sz="4000" dirty="0" smtClean="0"/>
              <a:t>mitochondria,</a:t>
            </a:r>
            <a:endParaRPr lang="en-GB" sz="4000" dirty="0"/>
          </a:p>
          <a:p>
            <a:r>
              <a:rPr lang="en-GB" sz="4000" dirty="0" smtClean="0"/>
              <a:t>Muscle </a:t>
            </a:r>
            <a:r>
              <a:rPr lang="en-GB" sz="4000" dirty="0"/>
              <a:t>cell membrane is electrically </a:t>
            </a:r>
            <a:r>
              <a:rPr lang="en-GB" sz="4000" dirty="0" smtClean="0"/>
              <a:t>charged,</a:t>
            </a:r>
            <a:endParaRPr lang="en-GB" sz="4000" dirty="0"/>
          </a:p>
          <a:p>
            <a:endParaRPr lang="en-GB" dirty="0"/>
          </a:p>
        </p:txBody>
      </p:sp>
    </p:spTree>
    <p:extLst>
      <p:ext uri="{BB962C8B-B14F-4D97-AF65-F5344CB8AC3E}">
        <p14:creationId xmlns:p14="http://schemas.microsoft.com/office/powerpoint/2010/main" val="2307773554"/>
      </p:ext>
    </p:extLst>
  </p:cSld>
  <p:clrMapOvr>
    <a:masterClrMapping/>
  </p:clrMapOvr>
  <p:transition spd="slow">
    <p:wipe dir="u"/>
    <p:sndAc>
      <p:stSnd>
        <p:snd r:embed="rId2" name="camera.wav"/>
      </p:stSnd>
    </p:sndAc>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normAutofit fontScale="90000"/>
          </a:bodyPr>
          <a:lstStyle/>
          <a:p>
            <a:r>
              <a:rPr lang="en-GB" sz="4000" dirty="0" smtClean="0"/>
              <a:t>Comparison between skeletal, visceral &amp;  cardiac muscl</a:t>
            </a:r>
            <a:r>
              <a:rPr lang="en-GB" dirty="0" smtClean="0"/>
              <a:t>e</a:t>
            </a:r>
            <a:endParaRPr lang="en-GB"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181643088"/>
              </p:ext>
            </p:extLst>
          </p:nvPr>
        </p:nvGraphicFramePr>
        <p:xfrm>
          <a:off x="457200" y="1333500"/>
          <a:ext cx="8229600" cy="3476044"/>
        </p:xfrm>
        <a:graphic>
          <a:graphicData uri="http://schemas.openxmlformats.org/drawingml/2006/table">
            <a:tbl>
              <a:tblPr firstRow="1" bandRow="1">
                <a:tableStyleId>{5C22544A-7EE6-4342-B048-85BDC9FD1C3A}</a:tableStyleId>
              </a:tblPr>
              <a:tblGrid>
                <a:gridCol w="1295400"/>
                <a:gridCol w="2438400"/>
                <a:gridCol w="2057400"/>
                <a:gridCol w="2438400"/>
              </a:tblGrid>
              <a:tr h="514104">
                <a:tc>
                  <a:txBody>
                    <a:bodyPr/>
                    <a:lstStyle/>
                    <a:p>
                      <a:endParaRPr lang="en-GB" dirty="0"/>
                    </a:p>
                  </a:txBody>
                  <a:tcPr/>
                </a:tc>
                <a:tc>
                  <a:txBody>
                    <a:bodyPr/>
                    <a:lstStyle/>
                    <a:p>
                      <a:r>
                        <a:rPr lang="en-GB" dirty="0" smtClean="0"/>
                        <a:t>skeletal</a:t>
                      </a:r>
                      <a:endParaRPr lang="en-GB" dirty="0"/>
                    </a:p>
                  </a:txBody>
                  <a:tcPr/>
                </a:tc>
                <a:tc>
                  <a:txBody>
                    <a:bodyPr/>
                    <a:lstStyle/>
                    <a:p>
                      <a:r>
                        <a:rPr lang="en-GB" dirty="0" smtClean="0"/>
                        <a:t>Visceral/smooth</a:t>
                      </a:r>
                      <a:endParaRPr lang="en-GB" dirty="0"/>
                    </a:p>
                  </a:txBody>
                  <a:tcPr/>
                </a:tc>
                <a:tc>
                  <a:txBody>
                    <a:bodyPr/>
                    <a:lstStyle/>
                    <a:p>
                      <a:r>
                        <a:rPr lang="en-GB" dirty="0" smtClean="0"/>
                        <a:t>cardiac</a:t>
                      </a:r>
                      <a:endParaRPr lang="en-GB" dirty="0"/>
                    </a:p>
                  </a:txBody>
                  <a:tcPr/>
                </a:tc>
              </a:tr>
              <a:tr h="933696">
                <a:tc>
                  <a:txBody>
                    <a:bodyPr/>
                    <a:lstStyle/>
                    <a:p>
                      <a:r>
                        <a:rPr lang="en-GB" dirty="0" smtClean="0"/>
                        <a:t>Alternative names</a:t>
                      </a:r>
                      <a:endParaRPr lang="en-GB" dirty="0"/>
                    </a:p>
                  </a:txBody>
                  <a:tcPr/>
                </a:tc>
                <a:tc>
                  <a:txBody>
                    <a:bodyPr/>
                    <a:lstStyle/>
                    <a:p>
                      <a:r>
                        <a:rPr lang="en-GB" smtClean="0"/>
                        <a:t>Striated, striped,</a:t>
                      </a:r>
                    </a:p>
                    <a:p>
                      <a:r>
                        <a:rPr lang="en-GB" smtClean="0"/>
                        <a:t>voluntary</a:t>
                      </a:r>
                      <a:endParaRPr lang="en-GB" dirty="0"/>
                    </a:p>
                  </a:txBody>
                  <a:tcPr/>
                </a:tc>
                <a:tc>
                  <a:txBody>
                    <a:bodyPr/>
                    <a:lstStyle/>
                    <a:p>
                      <a:r>
                        <a:rPr lang="en-GB" smtClean="0"/>
                        <a:t>Non-striated, unstriped, involuntary, smooth</a:t>
                      </a:r>
                      <a:endParaRPr lang="en-GB" dirty="0"/>
                    </a:p>
                  </a:txBody>
                  <a:tcPr/>
                </a:tc>
                <a:tc>
                  <a:txBody>
                    <a:bodyPr/>
                    <a:lstStyle/>
                    <a:p>
                      <a:endParaRPr lang="en-GB" dirty="0"/>
                    </a:p>
                  </a:txBody>
                  <a:tcPr/>
                </a:tc>
              </a:tr>
              <a:tr h="2028244">
                <a:tc>
                  <a:txBody>
                    <a:bodyPr/>
                    <a:lstStyle/>
                    <a:p>
                      <a:r>
                        <a:rPr lang="en-GB" smtClean="0"/>
                        <a:t>structure</a:t>
                      </a:r>
                      <a:endParaRPr lang="en-GB" dirty="0"/>
                    </a:p>
                  </a:txBody>
                  <a:tcPr/>
                </a:tc>
                <a:tc>
                  <a:txBody>
                    <a:bodyPr/>
                    <a:lstStyle/>
                    <a:p>
                      <a:r>
                        <a:rPr lang="en-GB" sz="2000" smtClean="0"/>
                        <a:t>Fibres formed from many cells fused</a:t>
                      </a:r>
                    </a:p>
                    <a:p>
                      <a:r>
                        <a:rPr lang="en-GB" sz="2000" smtClean="0"/>
                        <a:t>Many nuclei in surface layer of sarcoplasm</a:t>
                      </a:r>
                      <a:endParaRPr lang="en-GB" sz="2000" dirty="0"/>
                    </a:p>
                  </a:txBody>
                  <a:tcPr/>
                </a:tc>
                <a:tc>
                  <a:txBody>
                    <a:bodyPr/>
                    <a:lstStyle/>
                    <a:p>
                      <a:r>
                        <a:rPr lang="en-GB" sz="2000" smtClean="0"/>
                        <a:t>Fibres consisted of individual cells, with a central nucleus,</a:t>
                      </a:r>
                      <a:endParaRPr lang="en-GB" sz="2000" dirty="0"/>
                    </a:p>
                  </a:txBody>
                  <a:tcPr/>
                </a:tc>
                <a:tc>
                  <a:txBody>
                    <a:bodyPr/>
                    <a:lstStyle/>
                    <a:p>
                      <a:r>
                        <a:rPr lang="en-GB" sz="2000" dirty="0" smtClean="0"/>
                        <a:t>Individual cells with a central nucleus, cell branched &amp; linked by intercalated discs</a:t>
                      </a:r>
                      <a:endParaRPr lang="en-GB" sz="2000" dirty="0"/>
                    </a:p>
                  </a:txBody>
                  <a:tcPr/>
                </a:tc>
              </a:tr>
            </a:tbl>
          </a:graphicData>
        </a:graphic>
      </p:graphicFrame>
    </p:spTree>
    <p:extLst>
      <p:ext uri="{BB962C8B-B14F-4D97-AF65-F5344CB8AC3E}">
        <p14:creationId xmlns:p14="http://schemas.microsoft.com/office/powerpoint/2010/main" val="3781884698"/>
      </p:ext>
    </p:extLst>
  </p:cSld>
  <p:clrMapOvr>
    <a:masterClrMapping/>
  </p:clrMapOvr>
  <p:transition spd="slow">
    <p:wipe dir="u"/>
    <p:sndAc>
      <p:stSnd>
        <p:snd r:embed="rId2" name="camera.wav"/>
      </p:stSnd>
    </p:sndAc>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normAutofit/>
          </a:bodyPr>
          <a:lstStyle/>
          <a:p>
            <a:r>
              <a:rPr lang="en-GB" sz="4000" dirty="0" smtClean="0"/>
              <a:t>continued</a:t>
            </a:r>
            <a:endParaRPr lang="en-GB"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47185677"/>
              </p:ext>
            </p:extLst>
          </p:nvPr>
        </p:nvGraphicFramePr>
        <p:xfrm>
          <a:off x="457200" y="1333500"/>
          <a:ext cx="8229600" cy="4009444"/>
        </p:xfrm>
        <a:graphic>
          <a:graphicData uri="http://schemas.openxmlformats.org/drawingml/2006/table">
            <a:tbl>
              <a:tblPr firstRow="1" bandRow="1">
                <a:tableStyleId>{5C22544A-7EE6-4342-B048-85BDC9FD1C3A}</a:tableStyleId>
              </a:tblPr>
              <a:tblGrid>
                <a:gridCol w="1295400"/>
                <a:gridCol w="2438400"/>
                <a:gridCol w="2057400"/>
                <a:gridCol w="2438400"/>
              </a:tblGrid>
              <a:tr h="514104">
                <a:tc>
                  <a:txBody>
                    <a:bodyPr/>
                    <a:lstStyle/>
                    <a:p>
                      <a:endParaRPr lang="en-GB" dirty="0"/>
                    </a:p>
                  </a:txBody>
                  <a:tcPr/>
                </a:tc>
                <a:tc>
                  <a:txBody>
                    <a:bodyPr/>
                    <a:lstStyle/>
                    <a:p>
                      <a:r>
                        <a:rPr lang="en-GB" dirty="0" smtClean="0"/>
                        <a:t>skeletal</a:t>
                      </a:r>
                      <a:endParaRPr lang="en-GB" dirty="0"/>
                    </a:p>
                  </a:txBody>
                  <a:tcPr/>
                </a:tc>
                <a:tc>
                  <a:txBody>
                    <a:bodyPr/>
                    <a:lstStyle/>
                    <a:p>
                      <a:r>
                        <a:rPr lang="en-GB" dirty="0" smtClean="0"/>
                        <a:t>Visceral/smooth</a:t>
                      </a:r>
                      <a:endParaRPr lang="en-GB" dirty="0"/>
                    </a:p>
                  </a:txBody>
                  <a:tcPr/>
                </a:tc>
                <a:tc>
                  <a:txBody>
                    <a:bodyPr/>
                    <a:lstStyle/>
                    <a:p>
                      <a:r>
                        <a:rPr lang="en-GB" dirty="0" smtClean="0"/>
                        <a:t>cardiac</a:t>
                      </a:r>
                      <a:endParaRPr lang="en-GB" dirty="0"/>
                    </a:p>
                  </a:txBody>
                  <a:tcPr/>
                </a:tc>
              </a:tr>
              <a:tr h="933696">
                <a:tc>
                  <a:txBody>
                    <a:bodyPr/>
                    <a:lstStyle/>
                    <a:p>
                      <a:r>
                        <a:rPr lang="en-GB" dirty="0" smtClean="0"/>
                        <a:t>size</a:t>
                      </a:r>
                      <a:endParaRPr lang="en-GB" dirty="0"/>
                    </a:p>
                  </a:txBody>
                  <a:tcPr/>
                </a:tc>
                <a:tc>
                  <a:txBody>
                    <a:bodyPr/>
                    <a:lstStyle/>
                    <a:p>
                      <a:r>
                        <a:rPr lang="en-GB" sz="2000" dirty="0" smtClean="0"/>
                        <a:t>longest</a:t>
                      </a:r>
                      <a:endParaRPr lang="en-GB" sz="2000" dirty="0"/>
                    </a:p>
                  </a:txBody>
                  <a:tcPr/>
                </a:tc>
                <a:tc>
                  <a:txBody>
                    <a:bodyPr/>
                    <a:lstStyle/>
                    <a:p>
                      <a:r>
                        <a:rPr lang="en-GB" sz="2000" dirty="0" smtClean="0"/>
                        <a:t>smallest</a:t>
                      </a:r>
                      <a:endParaRPr lang="en-GB" sz="2000" dirty="0"/>
                    </a:p>
                  </a:txBody>
                  <a:tcPr/>
                </a:tc>
                <a:tc>
                  <a:txBody>
                    <a:bodyPr/>
                    <a:lstStyle/>
                    <a:p>
                      <a:r>
                        <a:rPr lang="en-GB" sz="2000" dirty="0" smtClean="0"/>
                        <a:t>medium</a:t>
                      </a:r>
                      <a:endParaRPr lang="en-GB" sz="2000" dirty="0"/>
                    </a:p>
                  </a:txBody>
                  <a:tcPr/>
                </a:tc>
              </a:tr>
              <a:tr h="533400">
                <a:tc>
                  <a:txBody>
                    <a:bodyPr/>
                    <a:lstStyle/>
                    <a:p>
                      <a:r>
                        <a:rPr lang="en-GB" dirty="0" smtClean="0"/>
                        <a:t>myofibrils</a:t>
                      </a:r>
                      <a:endParaRPr lang="en-GB" dirty="0"/>
                    </a:p>
                  </a:txBody>
                  <a:tcPr/>
                </a:tc>
                <a:tc>
                  <a:txBody>
                    <a:bodyPr/>
                    <a:lstStyle/>
                    <a:p>
                      <a:r>
                        <a:rPr lang="en-GB" sz="2400" dirty="0" smtClean="0"/>
                        <a:t>conspicuous</a:t>
                      </a:r>
                      <a:endParaRPr lang="en-GB" sz="2400" dirty="0"/>
                    </a:p>
                  </a:txBody>
                  <a:tcPr/>
                </a:tc>
                <a:tc>
                  <a:txBody>
                    <a:bodyPr/>
                    <a:lstStyle/>
                    <a:p>
                      <a:r>
                        <a:rPr lang="en-GB" sz="2400" dirty="0" smtClean="0"/>
                        <a:t>inconspicuous</a:t>
                      </a:r>
                      <a:endParaRPr lang="en-GB" sz="2400" dirty="0"/>
                    </a:p>
                  </a:txBody>
                  <a:tcPr/>
                </a:tc>
                <a:tc>
                  <a:txBody>
                    <a:bodyPr/>
                    <a:lstStyle/>
                    <a:p>
                      <a:r>
                        <a:rPr lang="en-GB" sz="2400" dirty="0" smtClean="0"/>
                        <a:t>conspicuous</a:t>
                      </a:r>
                      <a:endParaRPr lang="en-GB" sz="2400" dirty="0"/>
                    </a:p>
                  </a:txBody>
                  <a:tcPr/>
                </a:tc>
              </a:tr>
              <a:tr h="2028244">
                <a:tc>
                  <a:txBody>
                    <a:bodyPr/>
                    <a:lstStyle/>
                    <a:p>
                      <a:r>
                        <a:rPr lang="en-GB" dirty="0" smtClean="0"/>
                        <a:t>Physiology/function</a:t>
                      </a:r>
                      <a:endParaRPr lang="en-GB" dirty="0"/>
                    </a:p>
                  </a:txBody>
                  <a:tcPr/>
                </a:tc>
                <a:tc>
                  <a:txBody>
                    <a:bodyPr/>
                    <a:lstStyle/>
                    <a:p>
                      <a:r>
                        <a:rPr lang="en-GB" sz="2400" dirty="0" smtClean="0"/>
                        <a:t>Contractions</a:t>
                      </a:r>
                      <a:r>
                        <a:rPr lang="en-GB" sz="2400" baseline="0" dirty="0" smtClean="0"/>
                        <a:t> rapid &amp; powerful but short-lived,</a:t>
                      </a:r>
                      <a:endParaRPr lang="en-GB" sz="2400" dirty="0"/>
                    </a:p>
                  </a:txBody>
                  <a:tcPr/>
                </a:tc>
                <a:tc>
                  <a:txBody>
                    <a:bodyPr/>
                    <a:lstStyle/>
                    <a:p>
                      <a:r>
                        <a:rPr lang="en-GB" sz="2400" dirty="0" smtClean="0"/>
                        <a:t>Contractions slow &amp; sustained</a:t>
                      </a:r>
                      <a:endParaRPr lang="en-GB" sz="2400" dirty="0"/>
                    </a:p>
                  </a:txBody>
                  <a:tcPr/>
                </a:tc>
                <a:tc>
                  <a:txBody>
                    <a:bodyPr/>
                    <a:lstStyle/>
                    <a:p>
                      <a:r>
                        <a:rPr lang="en-GB" sz="2400" dirty="0" smtClean="0"/>
                        <a:t>Rapid contractions spread through linked network,</a:t>
                      </a:r>
                      <a:endParaRPr lang="en-GB" sz="2400" dirty="0"/>
                    </a:p>
                  </a:txBody>
                  <a:tcPr/>
                </a:tc>
              </a:tr>
            </a:tbl>
          </a:graphicData>
        </a:graphic>
      </p:graphicFrame>
    </p:spTree>
    <p:extLst>
      <p:ext uri="{BB962C8B-B14F-4D97-AF65-F5344CB8AC3E}">
        <p14:creationId xmlns:p14="http://schemas.microsoft.com/office/powerpoint/2010/main" val="1312044905"/>
      </p:ext>
    </p:extLst>
  </p:cSld>
  <p:clrMapOvr>
    <a:masterClrMapping/>
  </p:clrMapOvr>
  <p:transition spd="slow">
    <p:wipe dir="u"/>
    <p:sndAc>
      <p:stSnd>
        <p:snd r:embed="rId2" name="camera.wav"/>
      </p:stSnd>
    </p:sndAc>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normAutofit/>
          </a:bodyPr>
          <a:lstStyle/>
          <a:p>
            <a:r>
              <a:rPr lang="en-GB" sz="4000" dirty="0" smtClean="0"/>
              <a:t>continued</a:t>
            </a:r>
            <a:endParaRPr lang="en-GB"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648948163"/>
              </p:ext>
            </p:extLst>
          </p:nvPr>
        </p:nvGraphicFramePr>
        <p:xfrm>
          <a:off x="457200" y="1333500"/>
          <a:ext cx="8229600" cy="4279708"/>
        </p:xfrm>
        <a:graphic>
          <a:graphicData uri="http://schemas.openxmlformats.org/drawingml/2006/table">
            <a:tbl>
              <a:tblPr firstRow="1" bandRow="1">
                <a:tableStyleId>{5C22544A-7EE6-4342-B048-85BDC9FD1C3A}</a:tableStyleId>
              </a:tblPr>
              <a:tblGrid>
                <a:gridCol w="1143000"/>
                <a:gridCol w="2590800"/>
                <a:gridCol w="2057400"/>
                <a:gridCol w="2438400"/>
              </a:tblGrid>
              <a:tr h="514104">
                <a:tc>
                  <a:txBody>
                    <a:bodyPr/>
                    <a:lstStyle/>
                    <a:p>
                      <a:endParaRPr lang="en-GB" dirty="0"/>
                    </a:p>
                  </a:txBody>
                  <a:tcPr/>
                </a:tc>
                <a:tc>
                  <a:txBody>
                    <a:bodyPr/>
                    <a:lstStyle/>
                    <a:p>
                      <a:r>
                        <a:rPr lang="en-GB" dirty="0" smtClean="0"/>
                        <a:t>skeletal</a:t>
                      </a:r>
                      <a:endParaRPr lang="en-GB" dirty="0"/>
                    </a:p>
                  </a:txBody>
                  <a:tcPr/>
                </a:tc>
                <a:tc>
                  <a:txBody>
                    <a:bodyPr/>
                    <a:lstStyle/>
                    <a:p>
                      <a:r>
                        <a:rPr lang="en-GB" dirty="0" smtClean="0"/>
                        <a:t>Visceral/smooth</a:t>
                      </a:r>
                      <a:endParaRPr lang="en-GB" dirty="0"/>
                    </a:p>
                  </a:txBody>
                  <a:tcPr/>
                </a:tc>
                <a:tc>
                  <a:txBody>
                    <a:bodyPr/>
                    <a:lstStyle/>
                    <a:p>
                      <a:r>
                        <a:rPr lang="en-GB" dirty="0" smtClean="0"/>
                        <a:t>cardiac</a:t>
                      </a:r>
                      <a:endParaRPr lang="en-GB" dirty="0"/>
                    </a:p>
                  </a:txBody>
                  <a:tcPr/>
                </a:tc>
              </a:tr>
              <a:tr h="933696">
                <a:tc>
                  <a:txBody>
                    <a:bodyPr/>
                    <a:lstStyle/>
                    <a:p>
                      <a:r>
                        <a:rPr lang="en-GB" dirty="0" smtClean="0"/>
                        <a:t>control</a:t>
                      </a:r>
                      <a:endParaRPr lang="en-GB"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kern="1200" baseline="0" dirty="0" smtClean="0">
                          <a:solidFill>
                            <a:schemeClr val="dk1"/>
                          </a:solidFill>
                          <a:effectLst/>
                          <a:latin typeface="+mn-lt"/>
                          <a:ea typeface="+mn-ea"/>
                          <a:cs typeface="+mn-cs"/>
                        </a:rPr>
                        <a:t>Neurogenic; c</a:t>
                      </a:r>
                      <a:r>
                        <a:rPr lang="en-GB" sz="1800" dirty="0" smtClean="0"/>
                        <a:t>ontraction</a:t>
                      </a:r>
                      <a:r>
                        <a:rPr lang="en-GB" sz="1800" baseline="0" dirty="0" smtClean="0"/>
                        <a:t> triggered by motor neurons of CNS</a:t>
                      </a:r>
                      <a:endParaRPr lang="en-GB" sz="1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kern="1200" baseline="0" dirty="0" smtClean="0">
                          <a:solidFill>
                            <a:schemeClr val="dk1"/>
                          </a:solidFill>
                          <a:effectLst/>
                          <a:latin typeface="+mn-lt"/>
                          <a:ea typeface="+mn-ea"/>
                          <a:cs typeface="+mn-cs"/>
                        </a:rPr>
                        <a:t>Neurogenic; but involves autonomic nervous system spread from cell to cell,</a:t>
                      </a:r>
                      <a:endParaRPr lang="en-GB" sz="1800" dirty="0" smtClean="0">
                        <a:effectLst/>
                      </a:endParaRPr>
                    </a:p>
                    <a:p>
                      <a:endParaRPr lang="en-GB" sz="1800" dirty="0"/>
                    </a:p>
                  </a:txBody>
                  <a:tcPr/>
                </a:tc>
                <a:tc>
                  <a:txBody>
                    <a:bodyPr/>
                    <a:lstStyle/>
                    <a:p>
                      <a:r>
                        <a:rPr lang="en-GB" sz="1800" dirty="0" smtClean="0"/>
                        <a:t>Myogenic;</a:t>
                      </a:r>
                      <a:r>
                        <a:rPr lang="en-GB" sz="1800" baseline="0" dirty="0" smtClean="0"/>
                        <a:t> contraction triggered by muscle itself; but rated controlled by autonomic nervous system,</a:t>
                      </a:r>
                      <a:endParaRPr lang="en-GB" sz="1800" dirty="0"/>
                    </a:p>
                  </a:txBody>
                  <a:tcPr/>
                </a:tc>
              </a:tr>
              <a:tr h="2028244">
                <a:tc>
                  <a:txBody>
                    <a:bodyPr/>
                    <a:lstStyle/>
                    <a:p>
                      <a:r>
                        <a:rPr lang="en-GB" dirty="0" smtClean="0"/>
                        <a:t>location</a:t>
                      </a:r>
                      <a:endParaRPr lang="en-GB" dirty="0"/>
                    </a:p>
                  </a:txBody>
                  <a:tcPr/>
                </a:tc>
                <a:tc>
                  <a:txBody>
                    <a:bodyPr/>
                    <a:lstStyle/>
                    <a:p>
                      <a:r>
                        <a:rPr lang="en-GB" sz="2000" dirty="0" smtClean="0"/>
                        <a:t>Muscles attached to bones, skin, diaphragm,</a:t>
                      </a:r>
                      <a:endParaRPr lang="en-GB" sz="2000" dirty="0"/>
                    </a:p>
                  </a:txBody>
                  <a:tcPr/>
                </a:tc>
                <a:tc>
                  <a:txBody>
                    <a:bodyPr/>
                    <a:lstStyle/>
                    <a:p>
                      <a:r>
                        <a:rPr lang="en-GB" sz="2000" dirty="0" smtClean="0"/>
                        <a:t>Visceral organs , blood vessels, Ciliary muscles of the eye</a:t>
                      </a:r>
                      <a:endParaRPr lang="en-GB" sz="2000" dirty="0"/>
                    </a:p>
                  </a:txBody>
                  <a:tcPr/>
                </a:tc>
                <a:tc>
                  <a:txBody>
                    <a:bodyPr/>
                    <a:lstStyle/>
                    <a:p>
                      <a:r>
                        <a:rPr lang="en-GB" sz="2000" dirty="0" smtClean="0"/>
                        <a:t>Heart only</a:t>
                      </a:r>
                      <a:endParaRPr lang="en-GB" sz="2000" dirty="0"/>
                    </a:p>
                  </a:txBody>
                  <a:tcPr/>
                </a:tc>
              </a:tr>
            </a:tbl>
          </a:graphicData>
        </a:graphic>
      </p:graphicFrame>
    </p:spTree>
    <p:extLst>
      <p:ext uri="{BB962C8B-B14F-4D97-AF65-F5344CB8AC3E}">
        <p14:creationId xmlns:p14="http://schemas.microsoft.com/office/powerpoint/2010/main" val="1312044905"/>
      </p:ext>
    </p:extLst>
  </p:cSld>
  <p:clrMapOvr>
    <a:masterClrMapping/>
  </p:clrMapOvr>
  <p:transition spd="slow">
    <p:wipe dir="u"/>
    <p:sndAc>
      <p:stSnd>
        <p:snd r:embed="rId2" name="camera.wav"/>
      </p:stSnd>
    </p:sndAc>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noAutofit/>
          </a:bodyPr>
          <a:lstStyle/>
          <a:p>
            <a:r>
              <a:rPr lang="en-GB" sz="3600" b="1" dirty="0"/>
              <a:t>Role of muscles in movement of the arm in </a:t>
            </a:r>
            <a:r>
              <a:rPr lang="en-GB" sz="3600" b="1" dirty="0" smtClean="0"/>
              <a:t>humans</a:t>
            </a:r>
            <a:endParaRPr lang="en-GB" sz="3600" dirty="0"/>
          </a:p>
        </p:txBody>
      </p:sp>
      <p:pic>
        <p:nvPicPr>
          <p:cNvPr id="1026" name="Picture 2"/>
          <p:cNvPicPr>
            <a:picLocks noGrp="1" noChangeAspect="1" noChangeArrowheads="1"/>
          </p:cNvPicPr>
          <p:nvPr>
            <p:ph idx="1"/>
          </p:nvPr>
        </p:nvPicPr>
        <p:blipFill>
          <a:blip r:embed="rId3">
            <a:extLst>
              <a:ext uri="{BEBA8EAE-BF5A-486C-A8C5-ECC9F3942E4B}">
                <a14:imgProps xmlns:a14="http://schemas.microsoft.com/office/drawing/2010/main">
                  <a14:imgLayer r:embed="rId4">
                    <a14:imgEffect>
                      <a14:artisticCrisscrossEtching/>
                    </a14:imgEffect>
                  </a14:imgLayer>
                </a14:imgProps>
              </a:ext>
              <a:ext uri="{28A0092B-C50C-407E-A947-70E740481C1C}">
                <a14:useLocalDpi xmlns:a14="http://schemas.microsoft.com/office/drawing/2010/main" val="0"/>
              </a:ext>
            </a:extLst>
          </a:blip>
          <a:srcRect/>
          <a:stretch>
            <a:fillRect/>
          </a:stretch>
        </p:blipFill>
        <p:spPr bwMode="auto">
          <a:xfrm>
            <a:off x="753274" y="1714500"/>
            <a:ext cx="7734130" cy="350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5918985"/>
      </p:ext>
    </p:extLst>
  </p:cSld>
  <p:clrMapOvr>
    <a:masterClrMapping/>
  </p:clrMapOvr>
  <p:transition spd="slow">
    <p:wipe dir="u"/>
    <p:sndAc>
      <p:stSnd>
        <p:snd r:embed="rId2" name="camera.wav"/>
      </p:stSnd>
    </p:sndAc>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2"/>
          </a:lnRef>
          <a:fillRef idx="3">
            <a:schemeClr val="accent2"/>
          </a:fillRef>
          <a:effectRef idx="3">
            <a:schemeClr val="accent2"/>
          </a:effectRef>
          <a:fontRef idx="minor">
            <a:schemeClr val="lt1"/>
          </a:fontRef>
        </p:style>
        <p:txBody>
          <a:bodyPr/>
          <a:lstStyle/>
          <a:p>
            <a:r>
              <a:rPr lang="en-GB" dirty="0" smtClean="0"/>
              <a:t>FISH: LOCOMOTION</a:t>
            </a:r>
            <a:endParaRPr lang="en-GB" dirty="0"/>
          </a:p>
        </p:txBody>
      </p:sp>
      <p:pic>
        <p:nvPicPr>
          <p:cNvPr id="205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970602" y="1714500"/>
            <a:ext cx="7335197" cy="335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33086214"/>
      </p:ext>
    </p:extLst>
  </p:cSld>
  <p:clrMapOvr>
    <a:masterClrMapping/>
  </p:clrMapOvr>
  <p:transition spd="slow">
    <p:wipe dir="u"/>
    <p:sndAc>
      <p:stSnd>
        <p:snd r:embed="rId2" name="camera.wav"/>
      </p:stSnd>
    </p:sndAc>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2"/>
          </a:lnRef>
          <a:fillRef idx="3">
            <a:schemeClr val="accent2"/>
          </a:fillRef>
          <a:effectRef idx="3">
            <a:schemeClr val="accent2"/>
          </a:effectRef>
          <a:fontRef idx="minor">
            <a:schemeClr val="lt1"/>
          </a:fontRef>
        </p:style>
        <p:txBody>
          <a:bodyPr>
            <a:noAutofit/>
          </a:bodyPr>
          <a:lstStyle/>
          <a:p>
            <a:r>
              <a:rPr lang="en-GB" sz="3200" dirty="0"/>
              <a:t>Explain how finned fish like tilapia are adapted to swimming</a:t>
            </a:r>
            <a:r>
              <a:rPr lang="en-GB" sz="3200" dirty="0" smtClean="0"/>
              <a:t>?</a:t>
            </a:r>
            <a:endParaRPr lang="en-GB" sz="3200" dirty="0"/>
          </a:p>
        </p:txBody>
      </p:sp>
      <p:sp>
        <p:nvSpPr>
          <p:cNvPr id="3" name="Content Placeholder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a:bodyPr>
          <a:lstStyle/>
          <a:p>
            <a:r>
              <a:rPr lang="en-GB" i="1" dirty="0" smtClean="0"/>
              <a:t>streamlined </a:t>
            </a:r>
            <a:r>
              <a:rPr lang="en-GB" i="1" dirty="0"/>
              <a:t>body to reduce resistance of </a:t>
            </a:r>
            <a:r>
              <a:rPr lang="en-GB" i="1" dirty="0" smtClean="0"/>
              <a:t>water;</a:t>
            </a:r>
            <a:endParaRPr lang="en-GB" dirty="0"/>
          </a:p>
          <a:p>
            <a:r>
              <a:rPr lang="en-GB" i="1" dirty="0" smtClean="0"/>
              <a:t>fins </a:t>
            </a:r>
            <a:r>
              <a:rPr lang="en-GB" i="1" dirty="0"/>
              <a:t>and scales face backward to reduce the </a:t>
            </a:r>
            <a:r>
              <a:rPr lang="en-GB" i="1" dirty="0" smtClean="0"/>
              <a:t>resistance;</a:t>
            </a:r>
            <a:endParaRPr lang="en-GB" dirty="0"/>
          </a:p>
          <a:p>
            <a:r>
              <a:rPr lang="en-GB" i="1" dirty="0" smtClean="0"/>
              <a:t>fish </a:t>
            </a:r>
            <a:r>
              <a:rPr lang="en-GB" i="1" dirty="0"/>
              <a:t>secrets </a:t>
            </a:r>
            <a:r>
              <a:rPr lang="en-GB" i="1" dirty="0" smtClean="0"/>
              <a:t>mucus; to lubricate  </a:t>
            </a:r>
            <a:r>
              <a:rPr lang="en-GB" i="1" dirty="0"/>
              <a:t>its body </a:t>
            </a:r>
            <a:r>
              <a:rPr lang="en-GB" i="1" dirty="0" smtClean="0"/>
              <a:t>;reducing friction </a:t>
            </a:r>
            <a:r>
              <a:rPr lang="en-GB" i="1" dirty="0"/>
              <a:t>as it moves;</a:t>
            </a:r>
            <a:endParaRPr lang="en-GB" dirty="0"/>
          </a:p>
          <a:p>
            <a:endParaRPr lang="en-GB" dirty="0"/>
          </a:p>
        </p:txBody>
      </p:sp>
    </p:spTree>
    <p:extLst>
      <p:ext uri="{BB962C8B-B14F-4D97-AF65-F5344CB8AC3E}">
        <p14:creationId xmlns:p14="http://schemas.microsoft.com/office/powerpoint/2010/main" val="2859433404"/>
      </p:ext>
    </p:extLst>
  </p:cSld>
  <p:clrMapOvr>
    <a:masterClrMapping/>
  </p:clrMapOvr>
  <p:transition spd="slow">
    <p:wipe dir="u"/>
    <p:sndAc>
      <p:stSnd>
        <p:snd r:embed="rId2" name="camera.wav"/>
      </p:stSnd>
    </p:sndAc>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2"/>
          </a:lnRef>
          <a:fillRef idx="3">
            <a:schemeClr val="accent2"/>
          </a:fillRef>
          <a:effectRef idx="3">
            <a:schemeClr val="accent2"/>
          </a:effectRef>
          <a:fontRef idx="minor">
            <a:schemeClr val="lt1"/>
          </a:fontRef>
        </p:style>
        <p:txBody>
          <a:bodyPr/>
          <a:lstStyle/>
          <a:p>
            <a:r>
              <a:rPr lang="en-GB" dirty="0" smtClean="0"/>
              <a:t>continued</a:t>
            </a:r>
            <a:endParaRPr lang="en-GB" dirty="0"/>
          </a:p>
        </p:txBody>
      </p:sp>
      <p:sp>
        <p:nvSpPr>
          <p:cNvPr id="3" name="Content Placeholder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Autofit/>
          </a:bodyPr>
          <a:lstStyle/>
          <a:p>
            <a:r>
              <a:rPr lang="en-GB" sz="2400" i="1" dirty="0" smtClean="0"/>
              <a:t>the myotomes; which </a:t>
            </a:r>
            <a:r>
              <a:rPr lang="en-GB" sz="2400" i="1" dirty="0"/>
              <a:t>are found on either side of the vertebral columns; </a:t>
            </a:r>
            <a:endParaRPr lang="en-GB" sz="2400" i="1" dirty="0" smtClean="0"/>
          </a:p>
          <a:p>
            <a:r>
              <a:rPr lang="en-GB" sz="2400" i="1" dirty="0" smtClean="0"/>
              <a:t>the </a:t>
            </a:r>
            <a:r>
              <a:rPr lang="en-GB" sz="2400" i="1" dirty="0"/>
              <a:t>backbone has little flexibility therefore when the myotomes contracts the large caudal fin creates a propulsive effect.</a:t>
            </a:r>
            <a:endParaRPr lang="en-GB" sz="2400" dirty="0"/>
          </a:p>
          <a:p>
            <a:r>
              <a:rPr lang="en-GB" sz="2400" i="1" dirty="0" smtClean="0"/>
              <a:t>Myotomes relax and contract antagonistically; to brings about lateral movements in the caudal fin;</a:t>
            </a:r>
            <a:endParaRPr lang="en-GB" sz="2400" dirty="0" smtClean="0"/>
          </a:p>
          <a:p>
            <a:r>
              <a:rPr lang="en-GB" sz="2400" i="1" dirty="0" smtClean="0"/>
              <a:t>The </a:t>
            </a:r>
            <a:r>
              <a:rPr lang="en-GB" sz="2400" i="1" dirty="0"/>
              <a:t>paired fins (the pectoral and pelvic fins) help to maintain </a:t>
            </a:r>
            <a:r>
              <a:rPr lang="en-GB" sz="2400" i="1" dirty="0" smtClean="0"/>
              <a:t>balance &amp; </a:t>
            </a:r>
            <a:r>
              <a:rPr lang="en-GB" sz="2400" i="1" dirty="0"/>
              <a:t>steer </a:t>
            </a:r>
            <a:r>
              <a:rPr lang="en-GB" sz="2400" i="1" dirty="0" smtClean="0"/>
              <a:t>fish;</a:t>
            </a:r>
            <a:endParaRPr lang="en-GB" sz="2000" dirty="0"/>
          </a:p>
        </p:txBody>
      </p:sp>
    </p:spTree>
    <p:extLst>
      <p:ext uri="{BB962C8B-B14F-4D97-AF65-F5344CB8AC3E}">
        <p14:creationId xmlns:p14="http://schemas.microsoft.com/office/powerpoint/2010/main" val="4117620743"/>
      </p:ext>
    </p:extLst>
  </p:cSld>
  <p:clrMapOvr>
    <a:masterClrMapping/>
  </p:clrMapOvr>
  <p:transition spd="slow">
    <p:wipe dir="u"/>
    <p:sndAc>
      <p:stSnd>
        <p:snd r:embed="rId2" name="camera.wav"/>
      </p:stSnd>
    </p:sndAc>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2"/>
          </a:lnRef>
          <a:fillRef idx="3">
            <a:schemeClr val="accent2"/>
          </a:fillRef>
          <a:effectRef idx="3">
            <a:schemeClr val="accent2"/>
          </a:effectRef>
          <a:fontRef idx="minor">
            <a:schemeClr val="lt1"/>
          </a:fontRef>
        </p:style>
        <p:txBody>
          <a:bodyPr/>
          <a:lstStyle/>
          <a:p>
            <a:r>
              <a:rPr lang="en-GB" dirty="0" smtClean="0"/>
              <a:t>continued</a:t>
            </a:r>
            <a:endParaRPr lang="en-GB" dirty="0"/>
          </a:p>
        </p:txBody>
      </p:sp>
      <p:sp>
        <p:nvSpPr>
          <p:cNvPr id="3" name="Content Placeholder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92500" lnSpcReduction="20000"/>
          </a:bodyPr>
          <a:lstStyle/>
          <a:p>
            <a:r>
              <a:rPr lang="en-GB" i="1" dirty="0" smtClean="0"/>
              <a:t>pectoral </a:t>
            </a:r>
            <a:r>
              <a:rPr lang="en-GB" i="1" dirty="0"/>
              <a:t>and pelvic fins </a:t>
            </a:r>
            <a:r>
              <a:rPr lang="en-GB" i="1" dirty="0" smtClean="0"/>
              <a:t>also </a:t>
            </a:r>
            <a:r>
              <a:rPr lang="en-GB" i="1" dirty="0"/>
              <a:t>control pitching; (the tendency of the interior body parts to plunge fish vertically downwards)</a:t>
            </a:r>
            <a:endParaRPr lang="en-GB" dirty="0"/>
          </a:p>
          <a:p>
            <a:r>
              <a:rPr lang="en-GB" i="1" dirty="0"/>
              <a:t>The caudal fin has a large surface area; and when it is slashed from side to side it displaces a lot of water and creates forward movement;</a:t>
            </a:r>
            <a:endParaRPr lang="en-GB" dirty="0"/>
          </a:p>
          <a:p>
            <a:r>
              <a:rPr lang="en-GB" i="1" dirty="0"/>
              <a:t>The caudal fin </a:t>
            </a:r>
            <a:r>
              <a:rPr lang="en-GB" i="1" dirty="0" smtClean="0"/>
              <a:t> </a:t>
            </a:r>
            <a:r>
              <a:rPr lang="en-GB" i="1" dirty="0"/>
              <a:t>acts as a rudder; and kneel to control direction; of movements and keep fish in an upright position;</a:t>
            </a:r>
            <a:endParaRPr lang="en-GB" dirty="0"/>
          </a:p>
          <a:p>
            <a:endParaRPr lang="en-GB" dirty="0"/>
          </a:p>
          <a:p>
            <a:endParaRPr lang="en-GB" dirty="0"/>
          </a:p>
        </p:txBody>
      </p:sp>
    </p:spTree>
    <p:extLst>
      <p:ext uri="{BB962C8B-B14F-4D97-AF65-F5344CB8AC3E}">
        <p14:creationId xmlns:p14="http://schemas.microsoft.com/office/powerpoint/2010/main" val="3349029346"/>
      </p:ext>
    </p:extLst>
  </p:cSld>
  <p:clrMapOvr>
    <a:masterClrMapping/>
  </p:clrMapOvr>
  <p:transition spd="slow">
    <p:wipe dir="u"/>
    <p:sndAc>
      <p:stSnd>
        <p:snd r:embed="rId2" name="camera.wav"/>
      </p:stSnd>
    </p:sndAc>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2"/>
          </a:lnRef>
          <a:fillRef idx="3">
            <a:schemeClr val="accent2"/>
          </a:fillRef>
          <a:effectRef idx="3">
            <a:schemeClr val="accent2"/>
          </a:effectRef>
          <a:fontRef idx="minor">
            <a:schemeClr val="lt1"/>
          </a:fontRef>
        </p:style>
        <p:txBody>
          <a:bodyPr/>
          <a:lstStyle/>
          <a:p>
            <a:r>
              <a:rPr lang="en-GB" dirty="0" smtClean="0"/>
              <a:t>continued</a:t>
            </a:r>
            <a:endParaRPr lang="en-GB" dirty="0"/>
          </a:p>
        </p:txBody>
      </p:sp>
      <p:sp>
        <p:nvSpPr>
          <p:cNvPr id="3" name="Content Placeholder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70000" lnSpcReduction="20000"/>
          </a:bodyPr>
          <a:lstStyle/>
          <a:p>
            <a:r>
              <a:rPr lang="en-GB" i="1" dirty="0"/>
              <a:t>Presence of the swim bladders; between the gut and vertebral column in some fishes enable them to change their position in water; when the swim bladder is filled with air and fish becomes lighter to float at higher water levels however the fish moves deeper by emptying the air in the swim bladders and allowing water to flow in making it to be heavier;</a:t>
            </a:r>
            <a:endParaRPr lang="en-GB" dirty="0"/>
          </a:p>
          <a:p>
            <a:r>
              <a:rPr lang="en-GB" i="1" dirty="0"/>
              <a:t>The unpaired fins, (the dorsal, anal and caudal fins) and yawing (the lateral deflection of the interior part of the body as a result of propulsive action);</a:t>
            </a:r>
            <a:endParaRPr lang="en-GB" dirty="0"/>
          </a:p>
          <a:p>
            <a:r>
              <a:rPr lang="en-GB" i="1" dirty="0"/>
              <a:t>The large surface area; of the body sides also reduces yawing;</a:t>
            </a:r>
            <a:endParaRPr lang="en-GB" dirty="0"/>
          </a:p>
          <a:p>
            <a:r>
              <a:rPr lang="en-GB" i="1" dirty="0"/>
              <a:t>The large surface area highly sensitive; enables the fish to respond to changes in vibration and pressure of water;</a:t>
            </a:r>
            <a:endParaRPr lang="en-GB" dirty="0"/>
          </a:p>
          <a:p>
            <a:endParaRPr lang="en-GB" dirty="0"/>
          </a:p>
        </p:txBody>
      </p:sp>
    </p:spTree>
    <p:extLst>
      <p:ext uri="{BB962C8B-B14F-4D97-AF65-F5344CB8AC3E}">
        <p14:creationId xmlns:p14="http://schemas.microsoft.com/office/powerpoint/2010/main" val="615696840"/>
      </p:ext>
    </p:extLst>
  </p:cSld>
  <p:clrMapOvr>
    <a:masterClrMapping/>
  </p:clrMapOvr>
  <p:transition spd="slow">
    <p:wipe dir="u"/>
    <p:sndAc>
      <p:stSnd>
        <p:snd r:embed="rId2" name="camera.wav"/>
      </p:stSnd>
    </p:sndAc>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2"/>
          </a:lnRef>
          <a:fillRef idx="3">
            <a:schemeClr val="accent2"/>
          </a:fillRef>
          <a:effectRef idx="3">
            <a:schemeClr val="accent2"/>
          </a:effectRef>
          <a:fontRef idx="minor">
            <a:schemeClr val="lt1"/>
          </a:fontRef>
        </p:style>
        <p:txBody>
          <a:bodyPr>
            <a:normAutofit fontScale="90000"/>
          </a:bodyPr>
          <a:lstStyle/>
          <a:p>
            <a:r>
              <a:rPr lang="en-GB" b="1" dirty="0" smtClean="0"/>
              <a:t/>
            </a:r>
            <a:br>
              <a:rPr lang="en-GB" b="1" dirty="0" smtClean="0"/>
            </a:br>
            <a:r>
              <a:rPr lang="en-GB" b="1" dirty="0" smtClean="0"/>
              <a:t>The </a:t>
            </a:r>
            <a:r>
              <a:rPr lang="en-GB" b="1" dirty="0"/>
              <a:t>Mammalian Skeleton</a:t>
            </a:r>
            <a:r>
              <a:rPr lang="en-GB" dirty="0"/>
              <a:t/>
            </a:r>
            <a:br>
              <a:rPr lang="en-GB" dirty="0"/>
            </a:br>
            <a:endParaRPr lang="en-GB" dirty="0"/>
          </a:p>
        </p:txBody>
      </p:sp>
      <p:sp>
        <p:nvSpPr>
          <p:cNvPr id="3" name="Content Placeholder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a:bodyPr>
          <a:lstStyle/>
          <a:p>
            <a:pPr marL="0" indent="0">
              <a:buNone/>
            </a:pPr>
            <a:r>
              <a:rPr lang="en-GB" sz="4800" dirty="0"/>
              <a:t>M</a:t>
            </a:r>
            <a:r>
              <a:rPr lang="en-GB" sz="4800" dirty="0" smtClean="0"/>
              <a:t>ajor components include: </a:t>
            </a:r>
          </a:p>
          <a:p>
            <a:pPr>
              <a:buFont typeface="Wingdings" pitchFamily="2" charset="2"/>
              <a:buChar char="ü"/>
            </a:pPr>
            <a:r>
              <a:rPr lang="en-GB" sz="4800" dirty="0" smtClean="0"/>
              <a:t>the </a:t>
            </a:r>
            <a:r>
              <a:rPr lang="en-GB" sz="4800" dirty="0">
                <a:effectLst>
                  <a:outerShdw blurRad="38100" dist="38100" dir="2700000" algn="tl">
                    <a:srgbClr val="000000">
                      <a:alpha val="43137"/>
                    </a:srgbClr>
                  </a:outerShdw>
                </a:effectLst>
              </a:rPr>
              <a:t>axial </a:t>
            </a:r>
            <a:r>
              <a:rPr lang="en-GB" sz="4800" dirty="0" smtClean="0">
                <a:effectLst>
                  <a:outerShdw blurRad="38100" dist="38100" dir="2700000" algn="tl">
                    <a:srgbClr val="000000">
                      <a:alpha val="43137"/>
                    </a:srgbClr>
                  </a:outerShdw>
                </a:effectLst>
              </a:rPr>
              <a:t>skeleton,</a:t>
            </a:r>
          </a:p>
          <a:p>
            <a:pPr>
              <a:buFont typeface="Wingdings" pitchFamily="2" charset="2"/>
              <a:buChar char="ü"/>
            </a:pPr>
            <a:r>
              <a:rPr lang="en-GB" sz="4800" dirty="0" smtClean="0"/>
              <a:t>the </a:t>
            </a:r>
            <a:r>
              <a:rPr lang="en-GB" sz="4800" b="1" dirty="0">
                <a:ln w="18000">
                  <a:solidFill>
                    <a:schemeClr val="accent2">
                      <a:satMod val="140000"/>
                    </a:schemeClr>
                  </a:solidFill>
                  <a:prstDash val="solid"/>
                  <a:miter lim="800000"/>
                </a:ln>
                <a:noFill/>
                <a:effectLst>
                  <a:outerShdw blurRad="25500" dist="23000" dir="7020000" algn="tl">
                    <a:srgbClr val="000000">
                      <a:alpha val="50000"/>
                    </a:srgbClr>
                  </a:outerShdw>
                </a:effectLst>
              </a:rPr>
              <a:t>appendicular </a:t>
            </a:r>
            <a:r>
              <a:rPr lang="en-GB" sz="48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skeleton,</a:t>
            </a:r>
            <a:r>
              <a:rPr lang="en-GB" dirty="0" smtClean="0"/>
              <a:t> </a:t>
            </a:r>
            <a:endParaRPr lang="en-GB" dirty="0"/>
          </a:p>
        </p:txBody>
      </p:sp>
    </p:spTree>
    <p:extLst>
      <p:ext uri="{BB962C8B-B14F-4D97-AF65-F5344CB8AC3E}">
        <p14:creationId xmlns:p14="http://schemas.microsoft.com/office/powerpoint/2010/main" val="2875796187"/>
      </p:ext>
    </p:extLst>
  </p:cSld>
  <p:clrMapOvr>
    <a:masterClrMapping/>
  </p:clrMapOvr>
  <p:transition spd="slow">
    <p:wipe dir="u"/>
    <p:sndAc>
      <p:stSnd>
        <p:snd r:embed="rId2" name="camera.wav"/>
      </p:stSnd>
    </p:sndAc>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1731</TotalTime>
  <Words>2985</Words>
  <Application>Microsoft Office PowerPoint</Application>
  <PresentationFormat>On-screen Show (16:10)</PresentationFormat>
  <Paragraphs>417</Paragraphs>
  <Slides>89</Slides>
  <Notes>2</Notes>
  <HiddenSlides>0</HiddenSlides>
  <MMClips>1</MMClips>
  <ScaleCrop>false</ScaleCrop>
  <HeadingPairs>
    <vt:vector size="4" baseType="variant">
      <vt:variant>
        <vt:lpstr>Theme</vt:lpstr>
      </vt:variant>
      <vt:variant>
        <vt:i4>1</vt:i4>
      </vt:variant>
      <vt:variant>
        <vt:lpstr>Slide Titles</vt:lpstr>
      </vt:variant>
      <vt:variant>
        <vt:i4>89</vt:i4>
      </vt:variant>
    </vt:vector>
  </HeadingPairs>
  <TitlesOfParts>
    <vt:vector size="90" baseType="lpstr">
      <vt:lpstr>Office Theme</vt:lpstr>
      <vt:lpstr>SUPPORT &amp; MOVEMENT IN ANIMALS</vt:lpstr>
      <vt:lpstr>Locomotion in Unicellular Organisms</vt:lpstr>
      <vt:lpstr> Locomotion in Multicellular organisms </vt:lpstr>
      <vt:lpstr> Types of Skeleton </vt:lpstr>
      <vt:lpstr> Hydrostatic  (hydraulic) </vt:lpstr>
      <vt:lpstr> Exoskeleton </vt:lpstr>
      <vt:lpstr> Endoskeleton E.g. chordates  </vt:lpstr>
      <vt:lpstr> General Functions of the Endoskeleton  </vt:lpstr>
      <vt:lpstr> The Mammalian Skeleton </vt:lpstr>
      <vt:lpstr>Human front skeletal view</vt:lpstr>
      <vt:lpstr>axial skeleton</vt:lpstr>
      <vt:lpstr> Appendicular Skeleton </vt:lpstr>
      <vt:lpstr>Skull</vt:lpstr>
      <vt:lpstr>Front view &amp; Lateral view of Human skull</vt:lpstr>
      <vt:lpstr>THE VERTEBRAL COLUMN</vt:lpstr>
      <vt:lpstr>A TYPICAL VERTEBRA</vt:lpstr>
      <vt:lpstr>Cervical Vertebrae</vt:lpstr>
      <vt:lpstr>Distinguishing features of cervical vertebrae</vt:lpstr>
      <vt:lpstr>Atlas vertebra dorsal view</vt:lpstr>
      <vt:lpstr>Atlas anterior view </vt:lpstr>
      <vt:lpstr>Atlas posterior view</vt:lpstr>
      <vt:lpstr>Axis vertebra lateral view</vt:lpstr>
      <vt:lpstr>Axis Vertebra Anterior view</vt:lpstr>
      <vt:lpstr>Axis Vertebra posterior view</vt:lpstr>
      <vt:lpstr>3rd – 7th Cervical vertebra anterior view</vt:lpstr>
      <vt:lpstr>3rd-7th Cervical vertebrae Posterior view</vt:lpstr>
      <vt:lpstr>Adaptations of cervical vertebrae</vt:lpstr>
      <vt:lpstr>continued</vt:lpstr>
      <vt:lpstr>Thoracic Vertebrae (lateral view)</vt:lpstr>
      <vt:lpstr>Thoracic vertebra Anterior view</vt:lpstr>
      <vt:lpstr>Adaptations of thoracic vertebrae</vt:lpstr>
      <vt:lpstr>Continued</vt:lpstr>
      <vt:lpstr>Lumbar Vertebrae (Anterior view)</vt:lpstr>
      <vt:lpstr>Lumbar vertebrae  (anterior &amp; lateral view)</vt:lpstr>
      <vt:lpstr>Lumbar Vertebra Dorsal view</vt:lpstr>
      <vt:lpstr>Lumbar vertebra posterior view</vt:lpstr>
      <vt:lpstr>Rabbit’s Lumbar vertebra lateral view </vt:lpstr>
      <vt:lpstr>Lumbar vertebrae  (anterior &amp; lateral view)</vt:lpstr>
      <vt:lpstr>Adaptation of lumbar</vt:lpstr>
      <vt:lpstr>continued</vt:lpstr>
      <vt:lpstr>SACRAL VERTEBRAE  (Ventral view)</vt:lpstr>
      <vt:lpstr>Sacral vertebrae</vt:lpstr>
      <vt:lpstr>Adaptations of the Sacral Vertebrae</vt:lpstr>
      <vt:lpstr>continued</vt:lpstr>
      <vt:lpstr>Coccyx (caudal) vertebrae</vt:lpstr>
      <vt:lpstr>Ribs </vt:lpstr>
      <vt:lpstr>Rib cage</vt:lpstr>
      <vt:lpstr>sternum</vt:lpstr>
      <vt:lpstr> Appendicular Skeleton </vt:lpstr>
      <vt:lpstr>Pectoral girdle &amp; Forelimb</vt:lpstr>
      <vt:lpstr>Scapula</vt:lpstr>
      <vt:lpstr>Forelimb</vt:lpstr>
      <vt:lpstr>Humerus</vt:lpstr>
      <vt:lpstr>Adaptations of the Humerus</vt:lpstr>
      <vt:lpstr>Radius &amp; Ulna</vt:lpstr>
      <vt:lpstr>Adaptations of the radius &amp; Ulna</vt:lpstr>
      <vt:lpstr>Pelvic girdle &amp; hind limb</vt:lpstr>
      <vt:lpstr>PELVIC GIRDLE (Ventral view)</vt:lpstr>
      <vt:lpstr>Pelvic girdle Adaptations</vt:lpstr>
      <vt:lpstr>Continued/pelvic girdle adaptations</vt:lpstr>
      <vt:lpstr>Functions of the Pelvic Girdle</vt:lpstr>
      <vt:lpstr>Femur</vt:lpstr>
      <vt:lpstr>Femur</vt:lpstr>
      <vt:lpstr>Adaptations of Femur</vt:lpstr>
      <vt:lpstr>Continued adaptations of femur</vt:lpstr>
      <vt:lpstr>Tibia &amp; Fibula</vt:lpstr>
      <vt:lpstr>Tibia &amp; Fibula</vt:lpstr>
      <vt:lpstr>JOINTS</vt:lpstr>
      <vt:lpstr>Types of joints (structural basis)</vt:lpstr>
      <vt:lpstr>Types of joints (functional basis)</vt:lpstr>
      <vt:lpstr>Movable joints</vt:lpstr>
      <vt:lpstr>SYNOVIAL JOINT</vt:lpstr>
      <vt:lpstr>Types of Movable Joints</vt:lpstr>
      <vt:lpstr>Continued Types of movable joints</vt:lpstr>
      <vt:lpstr>Hinge joint  e.g. elbow joint</vt:lpstr>
      <vt:lpstr>Hinge joint /close up</vt:lpstr>
      <vt:lpstr>Types of joints</vt:lpstr>
      <vt:lpstr>Comparing the Hip joint &amp; Knee joint</vt:lpstr>
      <vt:lpstr>MUSCLE TISSUE</vt:lpstr>
      <vt:lpstr>Common Features of Muscles</vt:lpstr>
      <vt:lpstr>Comparison between skeletal, visceral &amp;  cardiac muscle</vt:lpstr>
      <vt:lpstr>continued</vt:lpstr>
      <vt:lpstr>continued</vt:lpstr>
      <vt:lpstr>Role of muscles in movement of the arm in humans</vt:lpstr>
      <vt:lpstr>FISH: LOCOMOTION</vt:lpstr>
      <vt:lpstr>Explain how finned fish like tilapia are adapted to swimming?</vt:lpstr>
      <vt:lpstr>continued</vt:lpstr>
      <vt:lpstr>continued</vt:lpstr>
      <vt:lpstr>continued</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SUPPORT &amp; MOVEMENT IN ANIMALS</dc:title>
  <dc:creator>IsaacNoni</dc:creator>
  <cp:lastModifiedBy>IsaacNoni</cp:lastModifiedBy>
  <cp:revision>136</cp:revision>
  <cp:lastPrinted>2011-04-10T16:35:51Z</cp:lastPrinted>
  <dcterms:created xsi:type="dcterms:W3CDTF">2006-08-16T00:00:00Z</dcterms:created>
  <dcterms:modified xsi:type="dcterms:W3CDTF">2011-06-07T15:10:24Z</dcterms:modified>
</cp:coreProperties>
</file>